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8288000" cy="10287000"/>
  <p:notesSz cx="6858000" cy="9144000"/>
  <p:embeddedFontLst>
    <p:embeddedFont>
      <p:font typeface="Bookman Old Style" panose="02050604050505020204" pitchFamily="18"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Poppins Medium" panose="00000600000000000000" pitchFamily="2" charset="0"/>
      <p:regular r:id="rId21"/>
    </p:embeddedFont>
    <p:embeddedFont>
      <p:font typeface="Poppins Semi-Bold" panose="020B0604020202020204" charset="0"/>
      <p:regular r:id="rId22"/>
    </p:embeddedFont>
    <p:embeddedFont>
      <p:font typeface="Rockwell" panose="02060603020205020403" pitchFamily="18"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392904" y="1683545"/>
            <a:ext cx="13502193" cy="3581400"/>
          </a:xfrm>
        </p:spPr>
        <p:txBody>
          <a:bodyPr anchor="b">
            <a:normAutofit/>
          </a:bodyPr>
          <a:lstStyle>
            <a:lvl1pPr algn="ct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392904" y="5403057"/>
            <a:ext cx="13502193"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498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70709" y="6434059"/>
            <a:ext cx="15551346" cy="1229033"/>
          </a:xfrm>
        </p:spPr>
        <p:txBody>
          <a:bodyPr anchor="b">
            <a:normAutofit/>
          </a:bodyPr>
          <a:lstStyle>
            <a:lvl1pPr>
              <a:defRPr sz="4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0709" y="931982"/>
            <a:ext cx="15551346" cy="5069603"/>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370693" y="7663092"/>
            <a:ext cx="15548997" cy="1023708"/>
          </a:xfrm>
        </p:spPr>
        <p:txBody>
          <a:bodyPr>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0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70693" y="914401"/>
            <a:ext cx="15530643" cy="5137289"/>
          </a:xfrm>
        </p:spPr>
        <p:txBody>
          <a:bodyPr anchor="ctr"/>
          <a:lstStyle>
            <a:lvl1pPr>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370693" y="6307230"/>
            <a:ext cx="15530642" cy="2388279"/>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12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400"/>
            <a:ext cx="13954128" cy="4489356"/>
          </a:xfrm>
        </p:spPr>
        <p:txBody>
          <a:bodyPr anchor="ctr"/>
          <a:lstStyle>
            <a:lvl1pPr>
              <a:defRPr sz="4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2580967" y="5415048"/>
            <a:ext cx="13128449" cy="640218"/>
          </a:xfrm>
        </p:spPr>
        <p:txBody>
          <a:bodyPr anchor="t">
            <a:normAutofit/>
          </a:bodyPr>
          <a:lstStyle>
            <a:lvl1pPr marL="0" indent="0" algn="r">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370691" y="6307232"/>
            <a:ext cx="15530643" cy="237957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1254918" y="1102862"/>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3" name="TextBox 12"/>
          <p:cNvSpPr txBox="1"/>
          <p:nvPr/>
        </p:nvSpPr>
        <p:spPr>
          <a:xfrm>
            <a:off x="15986934" y="445814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406861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370710" y="3190414"/>
            <a:ext cx="15532991" cy="3767753"/>
          </a:xfrm>
        </p:spPr>
        <p:txBody>
          <a:bodyPr anchor="b"/>
          <a:lstStyle>
            <a:lvl1pPr>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370692" y="6975834"/>
            <a:ext cx="15530645"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33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370691" y="914401"/>
            <a:ext cx="15530643" cy="1988345"/>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370691" y="3132479"/>
            <a:ext cx="4948434" cy="1234958"/>
          </a:xfrm>
        </p:spPr>
        <p:txBody>
          <a:bodyPr anchor="b">
            <a:noAutofit/>
          </a:bodyPr>
          <a:lstStyle>
            <a:lvl1pPr marL="0" indent="0" algn="ctr">
              <a:lnSpc>
                <a:spcPct val="100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1370691" y="4367436"/>
            <a:ext cx="4948434" cy="4319364"/>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6667317" y="3132480"/>
            <a:ext cx="4947837" cy="1234956"/>
          </a:xfrm>
        </p:spPr>
        <p:txBody>
          <a:bodyPr anchor="b">
            <a:noAutofit/>
          </a:bodyPr>
          <a:lstStyle>
            <a:lvl1pPr marL="0" indent="0" algn="ctr">
              <a:lnSpc>
                <a:spcPct val="100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6667318" y="4367436"/>
            <a:ext cx="4949732" cy="4319364"/>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11959948" y="3132480"/>
            <a:ext cx="4936817" cy="1234956"/>
          </a:xfrm>
        </p:spPr>
        <p:txBody>
          <a:bodyPr anchor="b">
            <a:noAutofit/>
          </a:bodyPr>
          <a:lstStyle>
            <a:lvl1pPr marL="0" indent="0" algn="ctr">
              <a:lnSpc>
                <a:spcPct val="100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11964520" y="4367436"/>
            <a:ext cx="4936817" cy="4319364"/>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72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370693" y="914401"/>
            <a:ext cx="15530643" cy="1988345"/>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370693" y="6293849"/>
            <a:ext cx="4948433" cy="864393"/>
          </a:xfrm>
        </p:spPr>
        <p:txBody>
          <a:bodyPr anchor="b">
            <a:noAutofit/>
          </a:bodyPr>
          <a:lstStyle>
            <a:lvl1pPr marL="0" indent="0" algn="ctr">
              <a:lnSpc>
                <a:spcPct val="100000"/>
              </a:lnSpc>
              <a:buNone/>
              <a:defRPr sz="30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1638030" y="3448481"/>
            <a:ext cx="4410075" cy="2286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1370693" y="7158242"/>
            <a:ext cx="4948433" cy="152855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6664052" y="6293849"/>
            <a:ext cx="4948475" cy="864393"/>
          </a:xfrm>
        </p:spPr>
        <p:txBody>
          <a:bodyPr anchor="b">
            <a:noAutofit/>
          </a:bodyPr>
          <a:lstStyle>
            <a:lvl1pPr marL="0" indent="0" algn="ctr">
              <a:lnSpc>
                <a:spcPct val="100000"/>
              </a:lnSpc>
              <a:buNone/>
              <a:defRPr sz="30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6853495" y="3448481"/>
            <a:ext cx="4395788" cy="2286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6662022" y="7158240"/>
            <a:ext cx="4950504" cy="152855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11960135" y="6293849"/>
            <a:ext cx="4934850" cy="864393"/>
          </a:xfrm>
        </p:spPr>
        <p:txBody>
          <a:bodyPr anchor="b">
            <a:noAutofit/>
          </a:bodyPr>
          <a:lstStyle>
            <a:lvl1pPr marL="0" indent="0" algn="ctr">
              <a:lnSpc>
                <a:spcPct val="100000"/>
              </a:lnSpc>
              <a:buNone/>
              <a:defRPr sz="30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12229205" y="3448481"/>
            <a:ext cx="4398170" cy="2286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11959947" y="7158242"/>
            <a:ext cx="4941387" cy="1528556"/>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48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578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914399"/>
            <a:ext cx="3813986" cy="7772402"/>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0692" y="914399"/>
            <a:ext cx="11488058" cy="7772402"/>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862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394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843866" y="985840"/>
            <a:ext cx="14600268" cy="4279106"/>
          </a:xfrm>
        </p:spPr>
        <p:txBody>
          <a:bodyPr anchor="b">
            <a:normAutofit/>
          </a:bodyPr>
          <a:lstStyle>
            <a:lvl1pPr>
              <a:defRPr sz="51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843866" y="5403058"/>
            <a:ext cx="14600268" cy="2250281"/>
          </a:xfrm>
        </p:spPr>
        <p:txBody>
          <a:bodyPr/>
          <a:lstStyle>
            <a:lvl1pPr marL="0" indent="0" algn="ctr">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460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370693" y="914401"/>
            <a:ext cx="15530642" cy="1989482"/>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0693" y="3132479"/>
            <a:ext cx="7659006" cy="55543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9260105" y="3132479"/>
            <a:ext cx="7641231" cy="55543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184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0693" y="914401"/>
            <a:ext cx="15530642" cy="1988345"/>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12707" y="3132480"/>
            <a:ext cx="7318799" cy="1235868"/>
          </a:xfrm>
        </p:spPr>
        <p:txBody>
          <a:bodyPr anchor="b"/>
          <a:lstStyle>
            <a:lvl1pPr marL="0" indent="0">
              <a:lnSpc>
                <a:spcPct val="100000"/>
              </a:lnSpc>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0693" y="4368348"/>
            <a:ext cx="7660812" cy="431845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9603005" y="3132480"/>
            <a:ext cx="7298331" cy="1235868"/>
          </a:xfrm>
        </p:spPr>
        <p:txBody>
          <a:bodyPr anchor="b"/>
          <a:lstStyle>
            <a:lvl1pPr marL="0" indent="0">
              <a:lnSpc>
                <a:spcPct val="100000"/>
              </a:lnSpc>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9258300" y="4368348"/>
            <a:ext cx="7643036" cy="431845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114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916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032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75843" y="914400"/>
            <a:ext cx="5898356" cy="3543300"/>
          </a:xfrm>
        </p:spPr>
        <p:txBody>
          <a:bodyPr anchor="b">
            <a:normAutofit/>
          </a:bodyPr>
          <a:lstStyle>
            <a:lvl1pPr>
              <a:defRPr sz="4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7617096" y="914400"/>
            <a:ext cx="9284238" cy="7772400"/>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375843" y="4457700"/>
            <a:ext cx="5898356" cy="4229099"/>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2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75841" y="914400"/>
            <a:ext cx="8894660" cy="3543300"/>
          </a:xfrm>
        </p:spPr>
        <p:txBody>
          <a:bodyPr anchor="b">
            <a:normAutofit/>
          </a:bodyPr>
          <a:lstStyle>
            <a:lvl1pPr>
              <a:defRPr sz="4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137206" y="1138322"/>
            <a:ext cx="4883034" cy="732455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370691" y="4457700"/>
            <a:ext cx="8902425" cy="4229100"/>
          </a:xfrm>
        </p:spPr>
        <p:txBody>
          <a:bodyPr>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945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0693" y="914401"/>
            <a:ext cx="15530642" cy="1989482"/>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0693" y="3144096"/>
            <a:ext cx="15530643" cy="5542704"/>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1518104" y="8824913"/>
            <a:ext cx="4114800" cy="547688"/>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1370692" y="8824913"/>
            <a:ext cx="10009298" cy="547688"/>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71017" y="8824913"/>
            <a:ext cx="1130318" cy="547688"/>
          </a:xfrm>
          <a:prstGeom prst="rect">
            <a:avLst/>
          </a:prstGeom>
        </p:spPr>
        <p:txBody>
          <a:bodyPr vert="horz" lIns="91440" tIns="45720" rIns="91440" bIns="45720"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760547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1371600" rtl="1" eaLnBrk="1" latinLnBrk="0" hangingPunct="1">
        <a:lnSpc>
          <a:spcPct val="90000"/>
        </a:lnSpc>
        <a:spcBef>
          <a:spcPct val="0"/>
        </a:spcBef>
        <a:buNone/>
        <a:defRPr sz="51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342900" indent="-342900" algn="r" defTabSz="1371600" rtl="1" eaLnBrk="1" latinLnBrk="0" hangingPunct="1">
        <a:lnSpc>
          <a:spcPct val="120000"/>
        </a:lnSpc>
        <a:spcBef>
          <a:spcPts val="1500"/>
        </a:spcBef>
        <a:buFont typeface="Arial" panose="020B0604020202020204" pitchFamily="34" charset="0"/>
        <a:buChar char="•"/>
        <a:defRPr sz="3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1028700" indent="-342900" algn="r" defTabSz="1371600" rtl="1" eaLnBrk="1" latinLnBrk="0" hangingPunct="1">
        <a:lnSpc>
          <a:spcPct val="120000"/>
        </a:lnSpc>
        <a:spcBef>
          <a:spcPts val="750"/>
        </a:spcBef>
        <a:buFont typeface="Arial" panose="020B0604020202020204" pitchFamily="34" charset="0"/>
        <a:buChar char="•"/>
        <a:defRPr sz="27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714500" indent="-342900" algn="r" defTabSz="1371600" rtl="1" eaLnBrk="1" latinLnBrk="0" hangingPunct="1">
        <a:lnSpc>
          <a:spcPct val="120000"/>
        </a:lnSpc>
        <a:spcBef>
          <a:spcPts val="75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3pPr>
      <a:lvl4pPr marL="2400300" indent="-342900" algn="r" defTabSz="1371600" rtl="1" eaLnBrk="1" latinLnBrk="0" hangingPunct="1">
        <a:lnSpc>
          <a:spcPct val="120000"/>
        </a:lnSpc>
        <a:spcBef>
          <a:spcPts val="750"/>
        </a:spcBef>
        <a:buFont typeface="Arial" panose="020B0604020202020204" pitchFamily="34" charset="0"/>
        <a:buChar char="•"/>
        <a:defRPr sz="2100" kern="1200">
          <a:solidFill>
            <a:schemeClr val="tx1"/>
          </a:solidFill>
          <a:effectLst>
            <a:outerShdw blurRad="50800" dist="38100" dir="2700000" algn="tl" rotWithShape="0">
              <a:srgbClr val="000000">
                <a:alpha val="48000"/>
              </a:srgbClr>
            </a:outerShdw>
          </a:effectLst>
          <a:latin typeface="+mn-lt"/>
          <a:ea typeface="+mn-ea"/>
          <a:cs typeface="+mn-cs"/>
        </a:defRPr>
      </a:lvl4pPr>
      <a:lvl5pPr marL="3086100" indent="-342900" algn="r" defTabSz="1371600" rtl="1"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5pPr>
      <a:lvl6pPr marL="3771900" indent="-342900" algn="r" defTabSz="1371600" rtl="1"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6pPr>
      <a:lvl7pPr marL="4457700" indent="-342900" algn="r" defTabSz="1371600" rtl="1"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7pPr>
      <a:lvl8pPr marL="5143500" indent="-342900" algn="r" defTabSz="1371600" rtl="1"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8pPr>
      <a:lvl9pPr marL="5829300" indent="-342900" algn="r" defTabSz="1371600" rtl="1" eaLnBrk="1" latinLnBrk="0" hangingPunct="1">
        <a:lnSpc>
          <a:spcPct val="120000"/>
        </a:lnSpc>
        <a:spcBef>
          <a:spcPts val="75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684542" y="0"/>
            <a:ext cx="11001432" cy="9527240"/>
            <a:chOff x="0" y="0"/>
            <a:chExt cx="6350000" cy="5499100"/>
          </a:xfrm>
        </p:grpSpPr>
        <p:sp>
          <p:nvSpPr>
            <p:cNvPr id="3" name="Freeform 3"/>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blipFill>
              <a:blip r:embed="rId2"/>
              <a:stretch>
                <a:fillRect l="-33436" t="-26802" r="-31229"/>
              </a:stretch>
            </a:blipFill>
          </p:spPr>
        </p:sp>
      </p:grpSp>
      <p:sp>
        <p:nvSpPr>
          <p:cNvPr id="4" name="Freeform 4"/>
          <p:cNvSpPr/>
          <p:nvPr/>
        </p:nvSpPr>
        <p:spPr>
          <a:xfrm>
            <a:off x="1028700" y="1028700"/>
            <a:ext cx="791064" cy="802740"/>
          </a:xfrm>
          <a:custGeom>
            <a:avLst/>
            <a:gdLst/>
            <a:ahLst/>
            <a:cxnLst/>
            <a:rect l="l" t="t" r="r" b="b"/>
            <a:pathLst>
              <a:path w="791064" h="802740">
                <a:moveTo>
                  <a:pt x="0" y="0"/>
                </a:moveTo>
                <a:lnTo>
                  <a:pt x="791064" y="0"/>
                </a:lnTo>
                <a:lnTo>
                  <a:pt x="791064" y="802740"/>
                </a:lnTo>
                <a:lnTo>
                  <a:pt x="0" y="802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rot="-10800000">
            <a:off x="-147923" y="8078831"/>
            <a:ext cx="7781444" cy="1661422"/>
            <a:chOff x="0" y="0"/>
            <a:chExt cx="5584010" cy="1192246"/>
          </a:xfrm>
        </p:grpSpPr>
        <p:sp>
          <p:nvSpPr>
            <p:cNvPr id="6" name="Freeform 6"/>
            <p:cNvSpPr/>
            <p:nvPr/>
          </p:nvSpPr>
          <p:spPr>
            <a:xfrm>
              <a:off x="0" y="0"/>
              <a:ext cx="5584010" cy="1192246"/>
            </a:xfrm>
            <a:custGeom>
              <a:avLst/>
              <a:gdLst/>
              <a:ahLst/>
              <a:cxnLst/>
              <a:rect l="l" t="t" r="r" b="b"/>
              <a:pathLst>
                <a:path w="5584010" h="1192246">
                  <a:moveTo>
                    <a:pt x="5380810" y="0"/>
                  </a:moveTo>
                  <a:cubicBezTo>
                    <a:pt x="5493034" y="0"/>
                    <a:pt x="5584010" y="266893"/>
                    <a:pt x="5584010" y="596123"/>
                  </a:cubicBezTo>
                  <a:cubicBezTo>
                    <a:pt x="5584010" y="925353"/>
                    <a:pt x="5493034" y="1192246"/>
                    <a:pt x="5380810" y="1192246"/>
                  </a:cubicBezTo>
                  <a:lnTo>
                    <a:pt x="203200" y="1192246"/>
                  </a:lnTo>
                  <a:cubicBezTo>
                    <a:pt x="90976" y="1192246"/>
                    <a:pt x="0" y="925353"/>
                    <a:pt x="0" y="596123"/>
                  </a:cubicBezTo>
                  <a:cubicBezTo>
                    <a:pt x="0" y="266893"/>
                    <a:pt x="90976" y="0"/>
                    <a:pt x="203200" y="0"/>
                  </a:cubicBezTo>
                  <a:close/>
                </a:path>
              </a:pathLst>
            </a:custGeom>
            <a:solidFill>
              <a:srgbClr val="607F96"/>
            </a:solidFill>
          </p:spPr>
        </p:sp>
        <p:sp>
          <p:nvSpPr>
            <p:cNvPr id="7" name="TextBox 7"/>
            <p:cNvSpPr txBox="1"/>
            <p:nvPr/>
          </p:nvSpPr>
          <p:spPr>
            <a:xfrm>
              <a:off x="0" y="-38100"/>
              <a:ext cx="5584010" cy="1230346"/>
            </a:xfrm>
            <a:prstGeom prst="rect">
              <a:avLst/>
            </a:prstGeom>
          </p:spPr>
          <p:txBody>
            <a:bodyPr lIns="50800" tIns="50800" rIns="50800" bIns="50800" rtlCol="0" anchor="ctr"/>
            <a:lstStyle/>
            <a:p>
              <a:pPr algn="ctr">
                <a:lnSpc>
                  <a:spcPts val="2532"/>
                </a:lnSpc>
              </a:pPr>
              <a:endParaRPr/>
            </a:p>
          </p:txBody>
        </p:sp>
      </p:grpSp>
      <p:sp>
        <p:nvSpPr>
          <p:cNvPr id="8" name="AutoShape 8"/>
          <p:cNvSpPr/>
          <p:nvPr/>
        </p:nvSpPr>
        <p:spPr>
          <a:xfrm>
            <a:off x="-50035" y="2381250"/>
            <a:ext cx="7721874" cy="0"/>
          </a:xfrm>
          <a:prstGeom prst="line">
            <a:avLst/>
          </a:prstGeom>
          <a:ln w="114300" cap="flat">
            <a:solidFill>
              <a:srgbClr val="607F96"/>
            </a:solidFill>
            <a:prstDash val="solid"/>
            <a:headEnd type="none" w="sm" len="sm"/>
            <a:tailEnd type="none" w="sm" len="sm"/>
          </a:ln>
        </p:spPr>
      </p:sp>
      <p:sp>
        <p:nvSpPr>
          <p:cNvPr id="9" name="AutoShape 9"/>
          <p:cNvSpPr/>
          <p:nvPr/>
        </p:nvSpPr>
        <p:spPr>
          <a:xfrm rot="3599999">
            <a:off x="5334896" y="6319805"/>
            <a:ext cx="9161844" cy="0"/>
          </a:xfrm>
          <a:prstGeom prst="line">
            <a:avLst/>
          </a:prstGeom>
          <a:ln w="114300" cap="flat">
            <a:solidFill>
              <a:srgbClr val="607F96"/>
            </a:solidFill>
            <a:prstDash val="solid"/>
            <a:headEnd type="none" w="sm" len="sm"/>
            <a:tailEnd type="none" w="sm" len="sm"/>
          </a:ln>
        </p:spPr>
      </p:sp>
      <p:sp>
        <p:nvSpPr>
          <p:cNvPr id="10" name="AutoShape 10"/>
          <p:cNvSpPr/>
          <p:nvPr/>
        </p:nvSpPr>
        <p:spPr>
          <a:xfrm rot="-3600000">
            <a:off x="9145548" y="4981107"/>
            <a:ext cx="12187444" cy="0"/>
          </a:xfrm>
          <a:prstGeom prst="line">
            <a:avLst/>
          </a:prstGeom>
          <a:ln w="114300" cap="flat">
            <a:solidFill>
              <a:srgbClr val="607F96"/>
            </a:solidFill>
            <a:prstDash val="solid"/>
            <a:headEnd type="none" w="sm" len="sm"/>
            <a:tailEnd type="none" w="sm" len="sm"/>
          </a:ln>
        </p:spPr>
      </p:sp>
      <p:grpSp>
        <p:nvGrpSpPr>
          <p:cNvPr id="11" name="Group 11"/>
          <p:cNvGrpSpPr/>
          <p:nvPr/>
        </p:nvGrpSpPr>
        <p:grpSpPr>
          <a:xfrm>
            <a:off x="16843076" y="9066745"/>
            <a:ext cx="1492549" cy="1305980"/>
            <a:chOff x="0" y="0"/>
            <a:chExt cx="812800" cy="711200"/>
          </a:xfrm>
        </p:grpSpPr>
        <p:sp>
          <p:nvSpPr>
            <p:cNvPr id="12" name="Freeform 1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07F96"/>
            </a:solidFill>
          </p:spPr>
        </p:sp>
        <p:sp>
          <p:nvSpPr>
            <p:cNvPr id="13" name="TextBox 13"/>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rot="-10800000">
            <a:off x="16403894" y="8531519"/>
            <a:ext cx="1282080" cy="1121820"/>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16" name="TextBox 16"/>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rot="-10800000">
            <a:off x="14837833" y="9492529"/>
            <a:ext cx="1815934" cy="1588942"/>
            <a:chOff x="0" y="0"/>
            <a:chExt cx="812800" cy="711200"/>
          </a:xfrm>
        </p:grpSpPr>
        <p:sp>
          <p:nvSpPr>
            <p:cNvPr id="18" name="Freeform 1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19" name="TextBox 19"/>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20" name="Group 20"/>
          <p:cNvGrpSpPr/>
          <p:nvPr/>
        </p:nvGrpSpPr>
        <p:grpSpPr>
          <a:xfrm>
            <a:off x="15497351" y="8296442"/>
            <a:ext cx="1099266" cy="961858"/>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07F96"/>
            </a:solidFill>
          </p:spPr>
        </p:sp>
        <p:sp>
          <p:nvSpPr>
            <p:cNvPr id="22" name="TextBox 22"/>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23" name="Group 23"/>
          <p:cNvGrpSpPr/>
          <p:nvPr/>
        </p:nvGrpSpPr>
        <p:grpSpPr>
          <a:xfrm>
            <a:off x="17039718" y="7371599"/>
            <a:ext cx="1099266" cy="961858"/>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07F96"/>
            </a:solidFill>
          </p:spPr>
        </p:sp>
        <p:sp>
          <p:nvSpPr>
            <p:cNvPr id="25" name="TextBox 25"/>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26" name="Group 26"/>
          <p:cNvGrpSpPr/>
          <p:nvPr/>
        </p:nvGrpSpPr>
        <p:grpSpPr>
          <a:xfrm>
            <a:off x="16403894" y="6788044"/>
            <a:ext cx="854275" cy="747491"/>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28" name="TextBox 28"/>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29" name="Group 29"/>
          <p:cNvGrpSpPr/>
          <p:nvPr/>
        </p:nvGrpSpPr>
        <p:grpSpPr>
          <a:xfrm>
            <a:off x="6531088" y="9085795"/>
            <a:ext cx="854275" cy="747491"/>
            <a:chOff x="0" y="0"/>
            <a:chExt cx="812800" cy="711200"/>
          </a:xfrm>
        </p:grpSpPr>
        <p:sp>
          <p:nvSpPr>
            <p:cNvPr id="30" name="Freeform 3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31" name="TextBox 31"/>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32" name="Group 32"/>
          <p:cNvGrpSpPr/>
          <p:nvPr/>
        </p:nvGrpSpPr>
        <p:grpSpPr>
          <a:xfrm>
            <a:off x="7290113" y="8490206"/>
            <a:ext cx="854275" cy="747491"/>
            <a:chOff x="0" y="0"/>
            <a:chExt cx="812800" cy="711200"/>
          </a:xfrm>
        </p:grpSpPr>
        <p:sp>
          <p:nvSpPr>
            <p:cNvPr id="33" name="Freeform 3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34" name="TextBox 34"/>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35" name="Group 35"/>
          <p:cNvGrpSpPr/>
          <p:nvPr/>
        </p:nvGrpSpPr>
        <p:grpSpPr>
          <a:xfrm rot="-10800000">
            <a:off x="6605856" y="8306145"/>
            <a:ext cx="1099062" cy="961680"/>
            <a:chOff x="0" y="0"/>
            <a:chExt cx="812800" cy="711200"/>
          </a:xfrm>
        </p:grpSpPr>
        <p:sp>
          <p:nvSpPr>
            <p:cNvPr id="36" name="Freeform 3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37" name="TextBox 37"/>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38" name="Group 38"/>
          <p:cNvGrpSpPr/>
          <p:nvPr/>
        </p:nvGrpSpPr>
        <p:grpSpPr>
          <a:xfrm>
            <a:off x="6792645" y="7662525"/>
            <a:ext cx="630235" cy="551456"/>
            <a:chOff x="0" y="0"/>
            <a:chExt cx="812800" cy="711200"/>
          </a:xfrm>
        </p:grpSpPr>
        <p:sp>
          <p:nvSpPr>
            <p:cNvPr id="39" name="Freeform 3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40" name="TextBox 40"/>
            <p:cNvSpPr txBox="1"/>
            <p:nvPr/>
          </p:nvSpPr>
          <p:spPr>
            <a:xfrm>
              <a:off x="127000" y="311150"/>
              <a:ext cx="558800" cy="349250"/>
            </a:xfrm>
            <a:prstGeom prst="rect">
              <a:avLst/>
            </a:prstGeom>
          </p:spPr>
          <p:txBody>
            <a:bodyPr lIns="50800" tIns="50800" rIns="50800" bIns="50800" rtlCol="0" anchor="ctr"/>
            <a:lstStyle/>
            <a:p>
              <a:pPr algn="ctr">
                <a:lnSpc>
                  <a:spcPts val="1540"/>
                </a:lnSpc>
              </a:pPr>
              <a:endParaRPr/>
            </a:p>
          </p:txBody>
        </p:sp>
      </p:grpSp>
      <p:grpSp>
        <p:nvGrpSpPr>
          <p:cNvPr id="41" name="Group 41"/>
          <p:cNvGrpSpPr/>
          <p:nvPr/>
        </p:nvGrpSpPr>
        <p:grpSpPr>
          <a:xfrm rot="5400000">
            <a:off x="-508421" y="3892086"/>
            <a:ext cx="2133430" cy="637694"/>
            <a:chOff x="0" y="0"/>
            <a:chExt cx="561891" cy="167952"/>
          </a:xfrm>
        </p:grpSpPr>
        <p:sp>
          <p:nvSpPr>
            <p:cNvPr id="42" name="Freeform 42"/>
            <p:cNvSpPr/>
            <p:nvPr/>
          </p:nvSpPr>
          <p:spPr>
            <a:xfrm>
              <a:off x="0" y="0"/>
              <a:ext cx="561891" cy="167952"/>
            </a:xfrm>
            <a:custGeom>
              <a:avLst/>
              <a:gdLst/>
              <a:ahLst/>
              <a:cxnLst/>
              <a:rect l="l" t="t" r="r" b="b"/>
              <a:pathLst>
                <a:path w="561891" h="167952">
                  <a:moveTo>
                    <a:pt x="0" y="0"/>
                  </a:moveTo>
                  <a:lnTo>
                    <a:pt x="561891" y="0"/>
                  </a:lnTo>
                  <a:lnTo>
                    <a:pt x="561891" y="167952"/>
                  </a:lnTo>
                  <a:lnTo>
                    <a:pt x="0" y="167952"/>
                  </a:lnTo>
                  <a:close/>
                </a:path>
              </a:pathLst>
            </a:custGeom>
            <a:solidFill>
              <a:srgbClr val="607F96"/>
            </a:solidFill>
          </p:spPr>
        </p:sp>
        <p:sp>
          <p:nvSpPr>
            <p:cNvPr id="43" name="TextBox 43"/>
            <p:cNvSpPr txBox="1"/>
            <p:nvPr/>
          </p:nvSpPr>
          <p:spPr>
            <a:xfrm>
              <a:off x="0" y="-38100"/>
              <a:ext cx="561891" cy="206052"/>
            </a:xfrm>
            <a:prstGeom prst="rect">
              <a:avLst/>
            </a:prstGeom>
          </p:spPr>
          <p:txBody>
            <a:bodyPr lIns="50800" tIns="50800" rIns="50800" bIns="50800" rtlCol="0" anchor="ctr"/>
            <a:lstStyle/>
            <a:p>
              <a:pPr algn="ctr">
                <a:lnSpc>
                  <a:spcPts val="2532"/>
                </a:lnSpc>
              </a:pPr>
              <a:endParaRPr/>
            </a:p>
          </p:txBody>
        </p:sp>
      </p:grpSp>
      <p:grpSp>
        <p:nvGrpSpPr>
          <p:cNvPr id="44" name="Group 44"/>
          <p:cNvGrpSpPr/>
          <p:nvPr/>
        </p:nvGrpSpPr>
        <p:grpSpPr>
          <a:xfrm rot="5400000">
            <a:off x="282944" y="6050676"/>
            <a:ext cx="417340" cy="637694"/>
            <a:chOff x="0" y="0"/>
            <a:chExt cx="109917" cy="167952"/>
          </a:xfrm>
        </p:grpSpPr>
        <p:sp>
          <p:nvSpPr>
            <p:cNvPr id="45" name="Freeform 45"/>
            <p:cNvSpPr/>
            <p:nvPr/>
          </p:nvSpPr>
          <p:spPr>
            <a:xfrm>
              <a:off x="0" y="0"/>
              <a:ext cx="109917" cy="167952"/>
            </a:xfrm>
            <a:custGeom>
              <a:avLst/>
              <a:gdLst/>
              <a:ahLst/>
              <a:cxnLst/>
              <a:rect l="l" t="t" r="r" b="b"/>
              <a:pathLst>
                <a:path w="109917" h="167952">
                  <a:moveTo>
                    <a:pt x="0" y="0"/>
                  </a:moveTo>
                  <a:lnTo>
                    <a:pt x="109917" y="0"/>
                  </a:lnTo>
                  <a:lnTo>
                    <a:pt x="109917" y="167952"/>
                  </a:lnTo>
                  <a:lnTo>
                    <a:pt x="0" y="167952"/>
                  </a:lnTo>
                  <a:close/>
                </a:path>
              </a:pathLst>
            </a:custGeom>
            <a:solidFill>
              <a:srgbClr val="607F96"/>
            </a:solidFill>
          </p:spPr>
        </p:sp>
        <p:sp>
          <p:nvSpPr>
            <p:cNvPr id="46" name="TextBox 46"/>
            <p:cNvSpPr txBox="1"/>
            <p:nvPr/>
          </p:nvSpPr>
          <p:spPr>
            <a:xfrm>
              <a:off x="0" y="-38100"/>
              <a:ext cx="109917" cy="206052"/>
            </a:xfrm>
            <a:prstGeom prst="rect">
              <a:avLst/>
            </a:prstGeom>
          </p:spPr>
          <p:txBody>
            <a:bodyPr lIns="50800" tIns="50800" rIns="50800" bIns="50800" rtlCol="0" anchor="ctr"/>
            <a:lstStyle/>
            <a:p>
              <a:pPr algn="ctr">
                <a:lnSpc>
                  <a:spcPts val="2532"/>
                </a:lnSpc>
              </a:pPr>
              <a:endParaRPr/>
            </a:p>
          </p:txBody>
        </p:sp>
      </p:grpSp>
      <p:sp>
        <p:nvSpPr>
          <p:cNvPr id="48" name="TextBox 48"/>
          <p:cNvSpPr txBox="1"/>
          <p:nvPr/>
        </p:nvSpPr>
        <p:spPr>
          <a:xfrm>
            <a:off x="1028700" y="8271765"/>
            <a:ext cx="5214193" cy="335541"/>
          </a:xfrm>
          <a:prstGeom prst="rect">
            <a:avLst/>
          </a:prstGeom>
        </p:spPr>
        <p:txBody>
          <a:bodyPr lIns="0" tIns="0" rIns="0" bIns="0" rtlCol="0" anchor="t">
            <a:spAutoFit/>
          </a:bodyPr>
          <a:lstStyle/>
          <a:p>
            <a:pPr algn="l">
              <a:lnSpc>
                <a:spcPts val="2800"/>
              </a:lnSpc>
            </a:pPr>
            <a:endParaRPr lang="en-US" sz="2000" dirty="0">
              <a:solidFill>
                <a:srgbClr val="FFFFFF"/>
              </a:solidFill>
              <a:latin typeface="Open Sans"/>
              <a:ea typeface="Open Sans"/>
              <a:cs typeface="Open Sans"/>
              <a:sym typeface="Open Sans"/>
            </a:endParaRPr>
          </a:p>
        </p:txBody>
      </p:sp>
      <p:sp>
        <p:nvSpPr>
          <p:cNvPr id="49" name="TextBox 49"/>
          <p:cNvSpPr txBox="1"/>
          <p:nvPr/>
        </p:nvSpPr>
        <p:spPr>
          <a:xfrm>
            <a:off x="1028700" y="5961031"/>
            <a:ext cx="5929525" cy="717550"/>
          </a:xfrm>
          <a:prstGeom prst="rect">
            <a:avLst/>
          </a:prstGeom>
        </p:spPr>
        <p:txBody>
          <a:bodyPr lIns="0" tIns="0" rIns="0" bIns="0" rtlCol="0" anchor="t">
            <a:spAutoFit/>
          </a:bodyPr>
          <a:lstStyle/>
          <a:p>
            <a:pPr algn="l">
              <a:lnSpc>
                <a:spcPts val="5599"/>
              </a:lnSpc>
            </a:pPr>
            <a:r>
              <a:rPr lang="en-US" sz="3999" b="1">
                <a:solidFill>
                  <a:srgbClr val="FFFFFF"/>
                </a:solidFill>
                <a:latin typeface="Poppins Medium"/>
                <a:ea typeface="Poppins Medium"/>
                <a:cs typeface="Poppins Medium"/>
                <a:sym typeface="Poppins Medium"/>
              </a:rPr>
              <a:t>Presentation</a:t>
            </a:r>
          </a:p>
        </p:txBody>
      </p:sp>
      <p:sp>
        <p:nvSpPr>
          <p:cNvPr id="50" name="TextBox 50"/>
          <p:cNvSpPr txBox="1"/>
          <p:nvPr/>
        </p:nvSpPr>
        <p:spPr>
          <a:xfrm>
            <a:off x="1028700" y="4210933"/>
            <a:ext cx="6977275" cy="1619138"/>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Semi-Bold"/>
                <a:ea typeface="Poppins Semi-Bold"/>
                <a:cs typeface="Poppins Semi-Bold"/>
                <a:sym typeface="Poppins Semi-Bold"/>
              </a:rPr>
              <a:t>PROFILE</a:t>
            </a:r>
          </a:p>
        </p:txBody>
      </p:sp>
      <p:sp>
        <p:nvSpPr>
          <p:cNvPr id="51" name="TextBox 51"/>
          <p:cNvSpPr txBox="1"/>
          <p:nvPr/>
        </p:nvSpPr>
        <p:spPr>
          <a:xfrm>
            <a:off x="1028700" y="2933700"/>
            <a:ext cx="8115300" cy="1619138"/>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Medium"/>
                <a:ea typeface="Poppins Medium"/>
                <a:cs typeface="Poppins Medium"/>
                <a:sym typeface="Poppins Medium"/>
              </a:rPr>
              <a:t>COMPANY</a:t>
            </a:r>
          </a:p>
        </p:txBody>
      </p:sp>
      <p:pic>
        <p:nvPicPr>
          <p:cNvPr id="53" name="صورة 52">
            <a:extLst>
              <a:ext uri="{FF2B5EF4-FFF2-40B4-BE49-F238E27FC236}">
                <a16:creationId xmlns:a16="http://schemas.microsoft.com/office/drawing/2014/main" id="{B4CFC08E-1C61-3097-11C5-7E4771B1F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027" y="654649"/>
            <a:ext cx="1602769" cy="1510018"/>
          </a:xfrm>
          <a:prstGeom prst="rect">
            <a:avLst/>
          </a:prstGeom>
        </p:spPr>
      </p:pic>
      <p:sp>
        <p:nvSpPr>
          <p:cNvPr id="57" name="مربع نص 56">
            <a:extLst>
              <a:ext uri="{FF2B5EF4-FFF2-40B4-BE49-F238E27FC236}">
                <a16:creationId xmlns:a16="http://schemas.microsoft.com/office/drawing/2014/main" id="{875555AE-DE5A-9923-C4A6-4A8F5A69416E}"/>
              </a:ext>
            </a:extLst>
          </p:cNvPr>
          <p:cNvSpPr txBox="1"/>
          <p:nvPr/>
        </p:nvSpPr>
        <p:spPr>
          <a:xfrm>
            <a:off x="122812" y="8038707"/>
            <a:ext cx="6778359" cy="1754326"/>
          </a:xfrm>
          <a:prstGeom prst="rect">
            <a:avLst/>
          </a:prstGeom>
          <a:noFill/>
        </p:spPr>
        <p:txBody>
          <a:bodyPr wrap="square">
            <a:spAutoFit/>
          </a:bodyPr>
          <a:lstStyle/>
          <a:p>
            <a:endParaRPr lang="en-US" dirty="0">
              <a:solidFill>
                <a:schemeClr val="bg1"/>
              </a:solidFill>
            </a:endParaRPr>
          </a:p>
          <a:p>
            <a:r>
              <a:rPr lang="en-US" dirty="0">
                <a:solidFill>
                  <a:schemeClr val="bg1"/>
                </a:solidFill>
              </a:rPr>
              <a:t>Wadi </a:t>
            </a:r>
            <a:r>
              <a:rPr lang="en-US" dirty="0" err="1">
                <a:solidFill>
                  <a:schemeClr val="bg1"/>
                </a:solidFill>
              </a:rPr>
              <a:t>Amreesh</a:t>
            </a:r>
            <a:r>
              <a:rPr lang="en-US" dirty="0">
                <a:solidFill>
                  <a:schemeClr val="bg1"/>
                </a:solidFill>
              </a:rPr>
              <a:t> General Contracting &amp; Real Estate Investment Joint-Stock Company</a:t>
            </a:r>
          </a:p>
          <a:p>
            <a:r>
              <a:rPr lang="ar-LY" dirty="0">
                <a:solidFill>
                  <a:schemeClr val="bg1"/>
                </a:solidFill>
              </a:rPr>
              <a:t>تأسست سنة 2007 – سرت / طرابلس – ليبيا</a:t>
            </a:r>
          </a:p>
          <a:p>
            <a:r>
              <a:rPr lang="ar-LY" dirty="0">
                <a:solidFill>
                  <a:schemeClr val="bg1"/>
                </a:solidFill>
              </a:rPr>
              <a:t>00218912180906   📞| </a:t>
            </a:r>
            <a:endParaRPr lang="en-US" dirty="0">
              <a:solidFill>
                <a:schemeClr val="bg1"/>
              </a:solidFill>
            </a:endParaRPr>
          </a:p>
          <a:p>
            <a:r>
              <a:rPr lang="en-US" dirty="0">
                <a:solidFill>
                  <a:schemeClr val="bg1"/>
                </a:solidFill>
              </a:rPr>
              <a:t>📧Atbekatarek@gmail.com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4" name="Group 4"/>
          <p:cNvGrpSpPr/>
          <p:nvPr/>
        </p:nvGrpSpPr>
        <p:grpSpPr>
          <a:xfrm>
            <a:off x="-201156" y="4807498"/>
            <a:ext cx="689610" cy="344805"/>
            <a:chOff x="0" y="0"/>
            <a:chExt cx="812800" cy="406400"/>
          </a:xfrm>
        </p:grpSpPr>
        <p:sp>
          <p:nvSpPr>
            <p:cNvPr id="5" name="Freeform 5"/>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6" name="TextBox 6"/>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857076" y="4807498"/>
            <a:ext cx="689610" cy="344805"/>
            <a:chOff x="0" y="0"/>
            <a:chExt cx="812800" cy="406400"/>
          </a:xfrm>
        </p:grpSpPr>
        <p:sp>
          <p:nvSpPr>
            <p:cNvPr id="8" name="Freeform 8"/>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9" name="TextBox 9"/>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915309" y="4807498"/>
            <a:ext cx="689610" cy="344805"/>
            <a:chOff x="0" y="0"/>
            <a:chExt cx="812800" cy="406400"/>
          </a:xfrm>
        </p:grpSpPr>
        <p:sp>
          <p:nvSpPr>
            <p:cNvPr id="11" name="Freeform 11"/>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12" name="TextBox 12"/>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2973542" y="4807498"/>
            <a:ext cx="689610" cy="344805"/>
            <a:chOff x="0" y="0"/>
            <a:chExt cx="812800" cy="406400"/>
          </a:xfrm>
        </p:grpSpPr>
        <p:sp>
          <p:nvSpPr>
            <p:cNvPr id="14" name="Freeform 14"/>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15" name="TextBox 1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4031775" y="4807498"/>
            <a:ext cx="689610" cy="344805"/>
            <a:chOff x="0" y="0"/>
            <a:chExt cx="812800" cy="406400"/>
          </a:xfrm>
        </p:grpSpPr>
        <p:sp>
          <p:nvSpPr>
            <p:cNvPr id="17" name="Freeform 17"/>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18" name="TextBox 18"/>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a:off x="5090008" y="4807498"/>
            <a:ext cx="689610" cy="344805"/>
            <a:chOff x="0" y="0"/>
            <a:chExt cx="812800" cy="406400"/>
          </a:xfrm>
        </p:grpSpPr>
        <p:sp>
          <p:nvSpPr>
            <p:cNvPr id="20" name="Freeform 2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21" name="TextBox 21"/>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22" name="Group 22"/>
          <p:cNvGrpSpPr/>
          <p:nvPr/>
        </p:nvGrpSpPr>
        <p:grpSpPr>
          <a:xfrm>
            <a:off x="6148241" y="4807498"/>
            <a:ext cx="689610" cy="344805"/>
            <a:chOff x="0" y="0"/>
            <a:chExt cx="812800" cy="406400"/>
          </a:xfrm>
        </p:grpSpPr>
        <p:sp>
          <p:nvSpPr>
            <p:cNvPr id="23" name="Freeform 2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24" name="TextBox 24"/>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25" name="Group 25"/>
          <p:cNvGrpSpPr/>
          <p:nvPr/>
        </p:nvGrpSpPr>
        <p:grpSpPr>
          <a:xfrm>
            <a:off x="7206474" y="4807498"/>
            <a:ext cx="689610" cy="344805"/>
            <a:chOff x="0" y="0"/>
            <a:chExt cx="812800" cy="406400"/>
          </a:xfrm>
        </p:grpSpPr>
        <p:sp>
          <p:nvSpPr>
            <p:cNvPr id="26" name="Freeform 2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27" name="TextBox 27"/>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28" name="Group 28"/>
          <p:cNvGrpSpPr/>
          <p:nvPr/>
        </p:nvGrpSpPr>
        <p:grpSpPr>
          <a:xfrm>
            <a:off x="8264707" y="4807498"/>
            <a:ext cx="689610" cy="344805"/>
            <a:chOff x="0" y="0"/>
            <a:chExt cx="812800" cy="406400"/>
          </a:xfrm>
        </p:grpSpPr>
        <p:sp>
          <p:nvSpPr>
            <p:cNvPr id="29" name="Freeform 29"/>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30" name="TextBox 30"/>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31" name="Group 31"/>
          <p:cNvGrpSpPr/>
          <p:nvPr/>
        </p:nvGrpSpPr>
        <p:grpSpPr>
          <a:xfrm>
            <a:off x="9322940" y="4807498"/>
            <a:ext cx="689610" cy="344805"/>
            <a:chOff x="0" y="0"/>
            <a:chExt cx="812800" cy="406400"/>
          </a:xfrm>
        </p:grpSpPr>
        <p:sp>
          <p:nvSpPr>
            <p:cNvPr id="32" name="Freeform 32"/>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33" name="TextBox 33"/>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34" name="Group 34"/>
          <p:cNvGrpSpPr/>
          <p:nvPr/>
        </p:nvGrpSpPr>
        <p:grpSpPr>
          <a:xfrm>
            <a:off x="10381173" y="4807498"/>
            <a:ext cx="689610" cy="344805"/>
            <a:chOff x="0" y="0"/>
            <a:chExt cx="812800" cy="406400"/>
          </a:xfrm>
        </p:grpSpPr>
        <p:sp>
          <p:nvSpPr>
            <p:cNvPr id="35" name="Freeform 35"/>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36" name="TextBox 36"/>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37" name="Group 37"/>
          <p:cNvGrpSpPr/>
          <p:nvPr/>
        </p:nvGrpSpPr>
        <p:grpSpPr>
          <a:xfrm>
            <a:off x="11439406" y="4807498"/>
            <a:ext cx="689610" cy="344805"/>
            <a:chOff x="0" y="0"/>
            <a:chExt cx="812800" cy="406400"/>
          </a:xfrm>
        </p:grpSpPr>
        <p:sp>
          <p:nvSpPr>
            <p:cNvPr id="38" name="Freeform 38"/>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39" name="TextBox 39"/>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40" name="Group 40"/>
          <p:cNvGrpSpPr/>
          <p:nvPr/>
        </p:nvGrpSpPr>
        <p:grpSpPr>
          <a:xfrm>
            <a:off x="12497639" y="4807498"/>
            <a:ext cx="689610" cy="344805"/>
            <a:chOff x="0" y="0"/>
            <a:chExt cx="812800" cy="406400"/>
          </a:xfrm>
        </p:grpSpPr>
        <p:sp>
          <p:nvSpPr>
            <p:cNvPr id="41" name="Freeform 41"/>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42" name="TextBox 42"/>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43" name="Group 43"/>
          <p:cNvGrpSpPr/>
          <p:nvPr/>
        </p:nvGrpSpPr>
        <p:grpSpPr>
          <a:xfrm>
            <a:off x="13555872" y="4807498"/>
            <a:ext cx="689610" cy="344805"/>
            <a:chOff x="0" y="0"/>
            <a:chExt cx="812800" cy="406400"/>
          </a:xfrm>
        </p:grpSpPr>
        <p:sp>
          <p:nvSpPr>
            <p:cNvPr id="44" name="Freeform 44"/>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45" name="TextBox 45"/>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46" name="Group 46"/>
          <p:cNvGrpSpPr/>
          <p:nvPr/>
        </p:nvGrpSpPr>
        <p:grpSpPr>
          <a:xfrm>
            <a:off x="14614105" y="4807498"/>
            <a:ext cx="689610" cy="344805"/>
            <a:chOff x="0" y="0"/>
            <a:chExt cx="812800" cy="406400"/>
          </a:xfrm>
        </p:grpSpPr>
        <p:sp>
          <p:nvSpPr>
            <p:cNvPr id="47" name="Freeform 47"/>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48" name="TextBox 48"/>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49" name="Group 49"/>
          <p:cNvGrpSpPr/>
          <p:nvPr/>
        </p:nvGrpSpPr>
        <p:grpSpPr>
          <a:xfrm>
            <a:off x="15672337" y="4807498"/>
            <a:ext cx="689610" cy="344805"/>
            <a:chOff x="0" y="0"/>
            <a:chExt cx="812800" cy="406400"/>
          </a:xfrm>
        </p:grpSpPr>
        <p:sp>
          <p:nvSpPr>
            <p:cNvPr id="50" name="Freeform 5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51" name="TextBox 51"/>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52" name="Group 52"/>
          <p:cNvGrpSpPr/>
          <p:nvPr/>
        </p:nvGrpSpPr>
        <p:grpSpPr>
          <a:xfrm>
            <a:off x="16730570" y="4807498"/>
            <a:ext cx="689610" cy="344805"/>
            <a:chOff x="0" y="0"/>
            <a:chExt cx="812800" cy="406400"/>
          </a:xfrm>
        </p:grpSpPr>
        <p:sp>
          <p:nvSpPr>
            <p:cNvPr id="53" name="Freeform 5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54" name="TextBox 54"/>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55" name="Group 55"/>
          <p:cNvGrpSpPr/>
          <p:nvPr/>
        </p:nvGrpSpPr>
        <p:grpSpPr>
          <a:xfrm>
            <a:off x="17788803" y="4807498"/>
            <a:ext cx="689610" cy="344805"/>
            <a:chOff x="0" y="0"/>
            <a:chExt cx="812800" cy="406400"/>
          </a:xfrm>
        </p:grpSpPr>
        <p:sp>
          <p:nvSpPr>
            <p:cNvPr id="56" name="Freeform 5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07F96"/>
            </a:solidFill>
          </p:spPr>
        </p:sp>
        <p:sp>
          <p:nvSpPr>
            <p:cNvPr id="57" name="TextBox 57"/>
            <p:cNvSpPr txBox="1"/>
            <p:nvPr/>
          </p:nvSpPr>
          <p:spPr>
            <a:xfrm>
              <a:off x="0" y="-28575"/>
              <a:ext cx="812800" cy="434975"/>
            </a:xfrm>
            <a:prstGeom prst="rect">
              <a:avLst/>
            </a:prstGeom>
          </p:spPr>
          <p:txBody>
            <a:bodyPr lIns="50800" tIns="50800" rIns="50800" bIns="50800" rtlCol="0" anchor="ctr"/>
            <a:lstStyle/>
            <a:p>
              <a:pPr algn="ctr">
                <a:lnSpc>
                  <a:spcPts val="2520"/>
                </a:lnSpc>
              </a:pPr>
              <a:endParaRPr/>
            </a:p>
          </p:txBody>
        </p:sp>
      </p:grpSp>
      <p:grpSp>
        <p:nvGrpSpPr>
          <p:cNvPr id="58" name="Group 58"/>
          <p:cNvGrpSpPr/>
          <p:nvPr/>
        </p:nvGrpSpPr>
        <p:grpSpPr>
          <a:xfrm>
            <a:off x="0" y="0"/>
            <a:ext cx="18288000" cy="4988703"/>
            <a:chOff x="0" y="0"/>
            <a:chExt cx="24384000" cy="6651604"/>
          </a:xfrm>
        </p:grpSpPr>
        <p:pic>
          <p:nvPicPr>
            <p:cNvPr id="59" name="Picture 59"/>
            <p:cNvPicPr>
              <a:picLocks noChangeAspect="1"/>
            </p:cNvPicPr>
            <p:nvPr/>
          </p:nvPicPr>
          <p:blipFill>
            <a:blip r:embed="rId2"/>
            <a:srcRect t="42419" b="9085"/>
            <a:stretch>
              <a:fillRect/>
            </a:stretch>
          </p:blipFill>
          <p:spPr>
            <a:xfrm>
              <a:off x="0" y="0"/>
              <a:ext cx="24384000" cy="6651604"/>
            </a:xfrm>
            <a:prstGeom prst="rect">
              <a:avLst/>
            </a:prstGeom>
          </p:spPr>
        </p:pic>
      </p:grpSp>
      <p:grpSp>
        <p:nvGrpSpPr>
          <p:cNvPr id="60" name="Group 60"/>
          <p:cNvGrpSpPr/>
          <p:nvPr/>
        </p:nvGrpSpPr>
        <p:grpSpPr>
          <a:xfrm>
            <a:off x="13851766" y="5850766"/>
            <a:ext cx="3407534" cy="3407534"/>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2" name="TextBox 62"/>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63" name="Group 63"/>
          <p:cNvGrpSpPr/>
          <p:nvPr/>
        </p:nvGrpSpPr>
        <p:grpSpPr>
          <a:xfrm>
            <a:off x="13919660" y="5918660"/>
            <a:ext cx="3271746" cy="3271746"/>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id="65" name="TextBox 65"/>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66" name="Freeform 66"/>
          <p:cNvSpPr/>
          <p:nvPr/>
        </p:nvSpPr>
        <p:spPr>
          <a:xfrm>
            <a:off x="14375215" y="6315650"/>
            <a:ext cx="2360636" cy="2477767"/>
          </a:xfrm>
          <a:custGeom>
            <a:avLst/>
            <a:gdLst/>
            <a:ahLst/>
            <a:cxnLst/>
            <a:rect l="l" t="t" r="r" b="b"/>
            <a:pathLst>
              <a:path w="2360636" h="2477767">
                <a:moveTo>
                  <a:pt x="0" y="0"/>
                </a:moveTo>
                <a:lnTo>
                  <a:pt x="2360636" y="0"/>
                </a:lnTo>
                <a:lnTo>
                  <a:pt x="2360636" y="2477766"/>
                </a:lnTo>
                <a:lnTo>
                  <a:pt x="0" y="2477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7" name="Group 67"/>
          <p:cNvGrpSpPr/>
          <p:nvPr/>
        </p:nvGrpSpPr>
        <p:grpSpPr>
          <a:xfrm rot="5400000">
            <a:off x="-527265" y="6217407"/>
            <a:ext cx="671266" cy="637694"/>
            <a:chOff x="0" y="0"/>
            <a:chExt cx="176794" cy="167952"/>
          </a:xfrm>
        </p:grpSpPr>
        <p:sp>
          <p:nvSpPr>
            <p:cNvPr id="68" name="Freeform 68"/>
            <p:cNvSpPr/>
            <p:nvPr/>
          </p:nvSpPr>
          <p:spPr>
            <a:xfrm>
              <a:off x="0" y="0"/>
              <a:ext cx="176794" cy="167952"/>
            </a:xfrm>
            <a:custGeom>
              <a:avLst/>
              <a:gdLst/>
              <a:ahLst/>
              <a:cxnLst/>
              <a:rect l="l" t="t" r="r" b="b"/>
              <a:pathLst>
                <a:path w="176794" h="167952">
                  <a:moveTo>
                    <a:pt x="0" y="0"/>
                  </a:moveTo>
                  <a:lnTo>
                    <a:pt x="176794" y="0"/>
                  </a:lnTo>
                  <a:lnTo>
                    <a:pt x="176794" y="167952"/>
                  </a:lnTo>
                  <a:lnTo>
                    <a:pt x="0" y="167952"/>
                  </a:lnTo>
                  <a:close/>
                </a:path>
              </a:pathLst>
            </a:custGeom>
            <a:solidFill>
              <a:srgbClr val="607F96"/>
            </a:solidFill>
          </p:spPr>
        </p:sp>
        <p:sp>
          <p:nvSpPr>
            <p:cNvPr id="69" name="TextBox 69"/>
            <p:cNvSpPr txBox="1"/>
            <p:nvPr/>
          </p:nvSpPr>
          <p:spPr>
            <a:xfrm>
              <a:off x="0" y="-38100"/>
              <a:ext cx="176794" cy="206052"/>
            </a:xfrm>
            <a:prstGeom prst="rect">
              <a:avLst/>
            </a:prstGeom>
          </p:spPr>
          <p:txBody>
            <a:bodyPr lIns="50800" tIns="50800" rIns="50800" bIns="50800" rtlCol="0" anchor="ctr"/>
            <a:lstStyle/>
            <a:p>
              <a:pPr algn="ctr">
                <a:lnSpc>
                  <a:spcPts val="2532"/>
                </a:lnSpc>
              </a:pPr>
              <a:endParaRPr/>
            </a:p>
          </p:txBody>
        </p:sp>
      </p:grpSp>
      <p:grpSp>
        <p:nvGrpSpPr>
          <p:cNvPr id="70" name="Group 70"/>
          <p:cNvGrpSpPr/>
          <p:nvPr/>
        </p:nvGrpSpPr>
        <p:grpSpPr>
          <a:xfrm rot="5400000">
            <a:off x="-527265" y="7417311"/>
            <a:ext cx="671266" cy="637694"/>
            <a:chOff x="0" y="0"/>
            <a:chExt cx="176794" cy="167952"/>
          </a:xfrm>
        </p:grpSpPr>
        <p:sp>
          <p:nvSpPr>
            <p:cNvPr id="71" name="Freeform 71"/>
            <p:cNvSpPr/>
            <p:nvPr/>
          </p:nvSpPr>
          <p:spPr>
            <a:xfrm>
              <a:off x="0" y="0"/>
              <a:ext cx="176794" cy="167952"/>
            </a:xfrm>
            <a:custGeom>
              <a:avLst/>
              <a:gdLst/>
              <a:ahLst/>
              <a:cxnLst/>
              <a:rect l="l" t="t" r="r" b="b"/>
              <a:pathLst>
                <a:path w="176794" h="167952">
                  <a:moveTo>
                    <a:pt x="0" y="0"/>
                  </a:moveTo>
                  <a:lnTo>
                    <a:pt x="176794" y="0"/>
                  </a:lnTo>
                  <a:lnTo>
                    <a:pt x="176794" y="167952"/>
                  </a:lnTo>
                  <a:lnTo>
                    <a:pt x="0" y="167952"/>
                  </a:lnTo>
                  <a:close/>
                </a:path>
              </a:pathLst>
            </a:custGeom>
            <a:solidFill>
              <a:srgbClr val="607F96"/>
            </a:solidFill>
          </p:spPr>
        </p:sp>
        <p:sp>
          <p:nvSpPr>
            <p:cNvPr id="72" name="TextBox 72"/>
            <p:cNvSpPr txBox="1"/>
            <p:nvPr/>
          </p:nvSpPr>
          <p:spPr>
            <a:xfrm>
              <a:off x="0" y="-38100"/>
              <a:ext cx="176794" cy="206052"/>
            </a:xfrm>
            <a:prstGeom prst="rect">
              <a:avLst/>
            </a:prstGeom>
          </p:spPr>
          <p:txBody>
            <a:bodyPr lIns="50800" tIns="50800" rIns="50800" bIns="50800" rtlCol="0" anchor="ctr"/>
            <a:lstStyle/>
            <a:p>
              <a:pPr algn="ctr">
                <a:lnSpc>
                  <a:spcPts val="2532"/>
                </a:lnSpc>
              </a:pPr>
              <a:endParaRPr/>
            </a:p>
          </p:txBody>
        </p:sp>
      </p:grpSp>
      <p:grpSp>
        <p:nvGrpSpPr>
          <p:cNvPr id="73" name="Group 73"/>
          <p:cNvGrpSpPr/>
          <p:nvPr/>
        </p:nvGrpSpPr>
        <p:grpSpPr>
          <a:xfrm rot="5400000">
            <a:off x="-527265" y="8603820"/>
            <a:ext cx="671266" cy="637694"/>
            <a:chOff x="0" y="0"/>
            <a:chExt cx="176794" cy="167952"/>
          </a:xfrm>
        </p:grpSpPr>
        <p:sp>
          <p:nvSpPr>
            <p:cNvPr id="74" name="Freeform 74"/>
            <p:cNvSpPr/>
            <p:nvPr/>
          </p:nvSpPr>
          <p:spPr>
            <a:xfrm>
              <a:off x="0" y="0"/>
              <a:ext cx="176794" cy="167952"/>
            </a:xfrm>
            <a:custGeom>
              <a:avLst/>
              <a:gdLst/>
              <a:ahLst/>
              <a:cxnLst/>
              <a:rect l="l" t="t" r="r" b="b"/>
              <a:pathLst>
                <a:path w="176794" h="167952">
                  <a:moveTo>
                    <a:pt x="0" y="0"/>
                  </a:moveTo>
                  <a:lnTo>
                    <a:pt x="176794" y="0"/>
                  </a:lnTo>
                  <a:lnTo>
                    <a:pt x="176794" y="167952"/>
                  </a:lnTo>
                  <a:lnTo>
                    <a:pt x="0" y="167952"/>
                  </a:lnTo>
                  <a:close/>
                </a:path>
              </a:pathLst>
            </a:custGeom>
            <a:solidFill>
              <a:srgbClr val="607F96"/>
            </a:solidFill>
          </p:spPr>
        </p:sp>
        <p:sp>
          <p:nvSpPr>
            <p:cNvPr id="75" name="TextBox 75"/>
            <p:cNvSpPr txBox="1"/>
            <p:nvPr/>
          </p:nvSpPr>
          <p:spPr>
            <a:xfrm>
              <a:off x="0" y="-38100"/>
              <a:ext cx="176794" cy="206052"/>
            </a:xfrm>
            <a:prstGeom prst="rect">
              <a:avLst/>
            </a:prstGeom>
          </p:spPr>
          <p:txBody>
            <a:bodyPr lIns="50800" tIns="50800" rIns="50800" bIns="50800" rtlCol="0" anchor="ctr"/>
            <a:lstStyle/>
            <a:p>
              <a:pPr algn="ctr">
                <a:lnSpc>
                  <a:spcPts val="2532"/>
                </a:lnSpc>
              </a:pPr>
              <a:endParaRPr/>
            </a:p>
          </p:txBody>
        </p:sp>
      </p:grpSp>
      <p:sp>
        <p:nvSpPr>
          <p:cNvPr id="76" name="AutoShape 76"/>
          <p:cNvSpPr/>
          <p:nvPr/>
        </p:nvSpPr>
        <p:spPr>
          <a:xfrm>
            <a:off x="15989614" y="1933577"/>
            <a:ext cx="2488800" cy="0"/>
          </a:xfrm>
          <a:prstGeom prst="line">
            <a:avLst/>
          </a:prstGeom>
          <a:ln w="38100" cap="flat">
            <a:solidFill>
              <a:srgbClr val="FFFFFF"/>
            </a:solidFill>
            <a:prstDash val="solid"/>
            <a:headEnd type="none" w="sm" len="sm"/>
            <a:tailEnd type="none" w="sm" len="sm"/>
          </a:ln>
        </p:spPr>
      </p:sp>
      <p:sp>
        <p:nvSpPr>
          <p:cNvPr id="77" name="AutoShape 77"/>
          <p:cNvSpPr/>
          <p:nvPr/>
        </p:nvSpPr>
        <p:spPr>
          <a:xfrm>
            <a:off x="15989614" y="2299091"/>
            <a:ext cx="2488800" cy="0"/>
          </a:xfrm>
          <a:prstGeom prst="line">
            <a:avLst/>
          </a:prstGeom>
          <a:ln w="38100" cap="flat">
            <a:solidFill>
              <a:srgbClr val="FFFFFF"/>
            </a:solidFill>
            <a:prstDash val="solid"/>
            <a:headEnd type="none" w="sm" len="sm"/>
            <a:tailEnd type="none" w="sm" len="sm"/>
          </a:ln>
        </p:spPr>
      </p:sp>
      <p:sp>
        <p:nvSpPr>
          <p:cNvPr id="78" name="AutoShape 78"/>
          <p:cNvSpPr/>
          <p:nvPr/>
        </p:nvSpPr>
        <p:spPr>
          <a:xfrm>
            <a:off x="16586237" y="2667391"/>
            <a:ext cx="1892176" cy="0"/>
          </a:xfrm>
          <a:prstGeom prst="line">
            <a:avLst/>
          </a:prstGeom>
          <a:ln w="38100" cap="flat">
            <a:solidFill>
              <a:srgbClr val="FFFFFF"/>
            </a:solidFill>
            <a:prstDash val="solid"/>
            <a:headEnd type="none" w="sm" len="sm"/>
            <a:tailEnd type="none" w="sm" len="sm"/>
          </a:ln>
        </p:spPr>
      </p:sp>
      <p:sp>
        <p:nvSpPr>
          <p:cNvPr id="79" name="AutoShape 79"/>
          <p:cNvSpPr/>
          <p:nvPr/>
        </p:nvSpPr>
        <p:spPr>
          <a:xfrm>
            <a:off x="14245482" y="3582542"/>
            <a:ext cx="646513" cy="0"/>
          </a:xfrm>
          <a:prstGeom prst="line">
            <a:avLst/>
          </a:prstGeom>
          <a:ln w="38100" cap="flat">
            <a:solidFill>
              <a:srgbClr val="FFFFFF"/>
            </a:solidFill>
            <a:prstDash val="solid"/>
            <a:headEnd type="oval" w="lg" len="lg"/>
            <a:tailEnd type="none" w="sm" len="sm"/>
          </a:ln>
        </p:spPr>
      </p:sp>
      <p:sp>
        <p:nvSpPr>
          <p:cNvPr id="80" name="AutoShape 80"/>
          <p:cNvSpPr/>
          <p:nvPr/>
        </p:nvSpPr>
        <p:spPr>
          <a:xfrm>
            <a:off x="13555872" y="2977651"/>
            <a:ext cx="1277296" cy="0"/>
          </a:xfrm>
          <a:prstGeom prst="line">
            <a:avLst/>
          </a:prstGeom>
          <a:ln w="38100" cap="flat">
            <a:solidFill>
              <a:srgbClr val="FFFFFF"/>
            </a:solidFill>
            <a:prstDash val="solid"/>
            <a:headEnd type="oval" w="lg" len="lg"/>
            <a:tailEnd type="none" w="sm" len="sm"/>
          </a:ln>
        </p:spPr>
      </p:sp>
      <p:sp>
        <p:nvSpPr>
          <p:cNvPr id="81" name="AutoShape 81"/>
          <p:cNvSpPr/>
          <p:nvPr/>
        </p:nvSpPr>
        <p:spPr>
          <a:xfrm>
            <a:off x="13957080" y="1368061"/>
            <a:ext cx="1021164" cy="0"/>
          </a:xfrm>
          <a:prstGeom prst="line">
            <a:avLst/>
          </a:prstGeom>
          <a:ln w="38100" cap="flat">
            <a:solidFill>
              <a:srgbClr val="FFFFFF"/>
            </a:solidFill>
            <a:prstDash val="solid"/>
            <a:headEnd type="oval" w="lg" len="lg"/>
            <a:tailEnd type="none" w="sm" len="sm"/>
          </a:ln>
        </p:spPr>
      </p:sp>
      <p:sp>
        <p:nvSpPr>
          <p:cNvPr id="82" name="AutoShape 82"/>
          <p:cNvSpPr/>
          <p:nvPr/>
        </p:nvSpPr>
        <p:spPr>
          <a:xfrm rot="-1693184">
            <a:off x="14766885" y="3124978"/>
            <a:ext cx="1944904" cy="0"/>
          </a:xfrm>
          <a:prstGeom prst="line">
            <a:avLst/>
          </a:prstGeom>
          <a:ln w="38100" cap="flat">
            <a:solidFill>
              <a:srgbClr val="FFFFFF"/>
            </a:solidFill>
            <a:prstDash val="solid"/>
            <a:headEnd type="none" w="sm" len="sm"/>
            <a:tailEnd type="none" w="sm" len="sm"/>
          </a:ln>
        </p:spPr>
      </p:sp>
      <p:sp>
        <p:nvSpPr>
          <p:cNvPr id="83" name="AutoShape 83"/>
          <p:cNvSpPr/>
          <p:nvPr/>
        </p:nvSpPr>
        <p:spPr>
          <a:xfrm rot="-1799999">
            <a:off x="14732091" y="2638527"/>
            <a:ext cx="1366707" cy="0"/>
          </a:xfrm>
          <a:prstGeom prst="line">
            <a:avLst/>
          </a:prstGeom>
          <a:ln w="38100" cap="flat">
            <a:solidFill>
              <a:srgbClr val="FFFFFF"/>
            </a:solidFill>
            <a:prstDash val="solid"/>
            <a:headEnd type="none" w="sm" len="sm"/>
            <a:tailEnd type="none" w="sm" len="sm"/>
          </a:ln>
        </p:spPr>
      </p:sp>
      <p:sp>
        <p:nvSpPr>
          <p:cNvPr id="84" name="AutoShape 84"/>
          <p:cNvSpPr/>
          <p:nvPr/>
        </p:nvSpPr>
        <p:spPr>
          <a:xfrm rot="1725158">
            <a:off x="14895280" y="1650819"/>
            <a:ext cx="1185404" cy="0"/>
          </a:xfrm>
          <a:prstGeom prst="line">
            <a:avLst/>
          </a:prstGeom>
          <a:ln w="38100" cap="flat">
            <a:solidFill>
              <a:srgbClr val="FFFFFF"/>
            </a:solidFill>
            <a:prstDash val="solid"/>
            <a:headEnd type="none" w="sm" len="sm"/>
            <a:tailEnd type="none" w="sm" len="sm"/>
          </a:ln>
        </p:spPr>
      </p:sp>
      <p:sp>
        <p:nvSpPr>
          <p:cNvPr id="89" name="TextBox 89"/>
          <p:cNvSpPr txBox="1"/>
          <p:nvPr/>
        </p:nvSpPr>
        <p:spPr>
          <a:xfrm>
            <a:off x="1028700" y="2191633"/>
            <a:ext cx="6282690" cy="1619250"/>
          </a:xfrm>
          <a:prstGeom prst="rect">
            <a:avLst/>
          </a:prstGeom>
        </p:spPr>
        <p:txBody>
          <a:bodyPr lIns="0" tIns="0" rIns="0" bIns="0" rtlCol="0" anchor="t">
            <a:spAutoFit/>
          </a:bodyPr>
          <a:lstStyle/>
          <a:p>
            <a:pPr algn="l">
              <a:lnSpc>
                <a:spcPts val="12599"/>
              </a:lnSpc>
            </a:pPr>
            <a:r>
              <a:rPr lang="en-US" sz="9000" b="1">
                <a:solidFill>
                  <a:srgbClr val="FFFFFF"/>
                </a:solidFill>
                <a:latin typeface="Poppins Medium"/>
                <a:ea typeface="Poppins Medium"/>
                <a:cs typeface="Poppins Medium"/>
                <a:sym typeface="Poppins Medium"/>
              </a:rPr>
              <a:t>PLANS</a:t>
            </a:r>
          </a:p>
        </p:txBody>
      </p:sp>
      <p:sp>
        <p:nvSpPr>
          <p:cNvPr id="90" name="TextBox 90"/>
          <p:cNvSpPr txBox="1"/>
          <p:nvPr/>
        </p:nvSpPr>
        <p:spPr>
          <a:xfrm>
            <a:off x="1028700" y="781050"/>
            <a:ext cx="6282690" cy="1619250"/>
          </a:xfrm>
          <a:prstGeom prst="rect">
            <a:avLst/>
          </a:prstGeom>
        </p:spPr>
        <p:txBody>
          <a:bodyPr lIns="0" tIns="0" rIns="0" bIns="0" rtlCol="0" anchor="t">
            <a:spAutoFit/>
          </a:bodyPr>
          <a:lstStyle/>
          <a:p>
            <a:pPr algn="l">
              <a:lnSpc>
                <a:spcPts val="12599"/>
              </a:lnSpc>
            </a:pPr>
            <a:r>
              <a:rPr lang="en-US" sz="9000" b="1">
                <a:solidFill>
                  <a:srgbClr val="93CAFF"/>
                </a:solidFill>
                <a:latin typeface="Poppins Medium"/>
                <a:ea typeface="Poppins Medium"/>
                <a:cs typeface="Poppins Medium"/>
                <a:sym typeface="Poppins Medium"/>
              </a:rPr>
              <a:t>FUTURE</a:t>
            </a:r>
          </a:p>
        </p:txBody>
      </p:sp>
      <p:sp>
        <p:nvSpPr>
          <p:cNvPr id="92" name="مربع نص 91">
            <a:extLst>
              <a:ext uri="{FF2B5EF4-FFF2-40B4-BE49-F238E27FC236}">
                <a16:creationId xmlns:a16="http://schemas.microsoft.com/office/drawing/2014/main" id="{3572B1EE-501D-10C5-91B1-DFA9F6D48547}"/>
              </a:ext>
            </a:extLst>
          </p:cNvPr>
          <p:cNvSpPr txBox="1"/>
          <p:nvPr/>
        </p:nvSpPr>
        <p:spPr>
          <a:xfrm>
            <a:off x="2050892" y="5287736"/>
            <a:ext cx="11766927" cy="646331"/>
          </a:xfrm>
          <a:prstGeom prst="rect">
            <a:avLst/>
          </a:prstGeom>
          <a:noFill/>
        </p:spPr>
        <p:txBody>
          <a:bodyPr wrap="square">
            <a:spAutoFit/>
          </a:bodyPr>
          <a:lstStyle/>
          <a:p>
            <a:r>
              <a:rPr lang="en-US" sz="3600"/>
              <a:t>First: Expanding Projects</a:t>
            </a:r>
            <a:endParaRPr lang="ar-LY" sz="3600" dirty="0"/>
          </a:p>
        </p:txBody>
      </p:sp>
      <p:sp>
        <p:nvSpPr>
          <p:cNvPr id="94" name="مربع نص 93">
            <a:extLst>
              <a:ext uri="{FF2B5EF4-FFF2-40B4-BE49-F238E27FC236}">
                <a16:creationId xmlns:a16="http://schemas.microsoft.com/office/drawing/2014/main" id="{925D213E-24DE-AF30-12CB-299CF2F7A0F5}"/>
              </a:ext>
            </a:extLst>
          </p:cNvPr>
          <p:cNvSpPr txBox="1"/>
          <p:nvPr/>
        </p:nvSpPr>
        <p:spPr>
          <a:xfrm>
            <a:off x="1257012" y="5972734"/>
            <a:ext cx="11783930" cy="646331"/>
          </a:xfrm>
          <a:prstGeom prst="rect">
            <a:avLst/>
          </a:prstGeom>
          <a:noFill/>
        </p:spPr>
        <p:txBody>
          <a:bodyPr wrap="square">
            <a:spAutoFit/>
          </a:bodyPr>
          <a:lstStyle/>
          <a:p>
            <a:r>
              <a:rPr lang="en-US" sz="3600" dirty="0"/>
              <a:t>💰 Second: Financial and Administrative Development</a:t>
            </a:r>
            <a:endParaRPr lang="ar-LY" sz="3600" dirty="0"/>
          </a:p>
        </p:txBody>
      </p:sp>
      <p:sp>
        <p:nvSpPr>
          <p:cNvPr id="96" name="مربع نص 95">
            <a:extLst>
              <a:ext uri="{FF2B5EF4-FFF2-40B4-BE49-F238E27FC236}">
                <a16:creationId xmlns:a16="http://schemas.microsoft.com/office/drawing/2014/main" id="{7692BF77-C878-ADD2-4303-C0E7BED98A02}"/>
              </a:ext>
            </a:extLst>
          </p:cNvPr>
          <p:cNvSpPr txBox="1"/>
          <p:nvPr/>
        </p:nvSpPr>
        <p:spPr>
          <a:xfrm>
            <a:off x="1217648" y="6753313"/>
            <a:ext cx="9508330" cy="646331"/>
          </a:xfrm>
          <a:prstGeom prst="rect">
            <a:avLst/>
          </a:prstGeom>
          <a:noFill/>
        </p:spPr>
        <p:txBody>
          <a:bodyPr wrap="square">
            <a:spAutoFit/>
          </a:bodyPr>
          <a:lstStyle>
            <a:defPPr>
              <a:defRPr lang="en-US"/>
            </a:defPPr>
          </a:lstStyle>
          <a:p>
            <a:r>
              <a:rPr lang="en-US" sz="3600" dirty="0"/>
              <a:t>🌿 Third: Quality and Sustainability</a:t>
            </a:r>
            <a:endParaRPr lang="ar-LY" sz="3600" dirty="0"/>
          </a:p>
        </p:txBody>
      </p:sp>
      <p:sp>
        <p:nvSpPr>
          <p:cNvPr id="98" name="مربع نص 97">
            <a:extLst>
              <a:ext uri="{FF2B5EF4-FFF2-40B4-BE49-F238E27FC236}">
                <a16:creationId xmlns:a16="http://schemas.microsoft.com/office/drawing/2014/main" id="{8B9A8A86-3F67-67F5-87A4-8233C39B3BE1}"/>
              </a:ext>
            </a:extLst>
          </p:cNvPr>
          <p:cNvSpPr txBox="1"/>
          <p:nvPr/>
        </p:nvSpPr>
        <p:spPr>
          <a:xfrm>
            <a:off x="1201881" y="7668139"/>
            <a:ext cx="9508330" cy="646331"/>
          </a:xfrm>
          <a:prstGeom prst="rect">
            <a:avLst/>
          </a:prstGeom>
          <a:noFill/>
        </p:spPr>
        <p:txBody>
          <a:bodyPr wrap="square">
            <a:spAutoFit/>
          </a:bodyPr>
          <a:lstStyle/>
          <a:p>
            <a:r>
              <a:rPr lang="en-US" sz="3600" dirty="0"/>
              <a:t>👷‍♂️ Fourth: Human Resources Development</a:t>
            </a:r>
            <a:endParaRPr lang="ar-LY" sz="3600" dirty="0"/>
          </a:p>
        </p:txBody>
      </p:sp>
      <p:sp>
        <p:nvSpPr>
          <p:cNvPr id="100" name="مربع نص 99">
            <a:extLst>
              <a:ext uri="{FF2B5EF4-FFF2-40B4-BE49-F238E27FC236}">
                <a16:creationId xmlns:a16="http://schemas.microsoft.com/office/drawing/2014/main" id="{816E18E3-BBEA-9D0F-649C-4E1D1985EA9A}"/>
              </a:ext>
            </a:extLst>
          </p:cNvPr>
          <p:cNvSpPr txBox="1"/>
          <p:nvPr/>
        </p:nvSpPr>
        <p:spPr>
          <a:xfrm>
            <a:off x="1217648" y="8611969"/>
            <a:ext cx="9508330" cy="646331"/>
          </a:xfrm>
          <a:prstGeom prst="rect">
            <a:avLst/>
          </a:prstGeom>
          <a:noFill/>
        </p:spPr>
        <p:txBody>
          <a:bodyPr wrap="square">
            <a:spAutoFit/>
          </a:bodyPr>
          <a:lstStyle/>
          <a:p>
            <a:r>
              <a:rPr lang="en-US" sz="3600" dirty="0"/>
              <a:t>📱 Fifth: Marketing and Identity</a:t>
            </a:r>
            <a:endParaRPr lang="ar-LY" sz="3600" dirty="0"/>
          </a:p>
        </p:txBody>
      </p:sp>
      <p:sp>
        <p:nvSpPr>
          <p:cNvPr id="102" name="مربع نص 101">
            <a:extLst>
              <a:ext uri="{FF2B5EF4-FFF2-40B4-BE49-F238E27FC236}">
                <a16:creationId xmlns:a16="http://schemas.microsoft.com/office/drawing/2014/main" id="{39DF96CB-DAF6-6081-B9F9-4050EE92CD60}"/>
              </a:ext>
            </a:extLst>
          </p:cNvPr>
          <p:cNvSpPr txBox="1"/>
          <p:nvPr/>
        </p:nvSpPr>
        <p:spPr>
          <a:xfrm>
            <a:off x="1394076" y="9316774"/>
            <a:ext cx="9508330" cy="646331"/>
          </a:xfrm>
          <a:prstGeom prst="rect">
            <a:avLst/>
          </a:prstGeom>
          <a:noFill/>
        </p:spPr>
        <p:txBody>
          <a:bodyPr wrap="square">
            <a:spAutoFit/>
          </a:bodyPr>
          <a:lstStyle/>
          <a:p>
            <a:r>
              <a:rPr lang="ar-LY" dirty="0"/>
              <a:t>🌍 </a:t>
            </a:r>
            <a:r>
              <a:rPr lang="en-US" sz="3600" dirty="0"/>
              <a:t>Sixth: Future Investments</a:t>
            </a:r>
            <a:endParaRPr lang="ar-LY" sz="3600" dirty="0"/>
          </a:p>
        </p:txBody>
      </p:sp>
      <p:sp>
        <p:nvSpPr>
          <p:cNvPr id="104" name="مربع نص 103">
            <a:extLst>
              <a:ext uri="{FF2B5EF4-FFF2-40B4-BE49-F238E27FC236}">
                <a16:creationId xmlns:a16="http://schemas.microsoft.com/office/drawing/2014/main" id="{A7AB3BA1-ACB6-8EDB-B2B4-E01C3B5205B4}"/>
              </a:ext>
            </a:extLst>
          </p:cNvPr>
          <p:cNvSpPr txBox="1"/>
          <p:nvPr/>
        </p:nvSpPr>
        <p:spPr>
          <a:xfrm>
            <a:off x="1291139" y="5257198"/>
            <a:ext cx="10891665" cy="584775"/>
          </a:xfrm>
          <a:prstGeom prst="rect">
            <a:avLst/>
          </a:prstGeom>
          <a:noFill/>
        </p:spPr>
        <p:txBody>
          <a:bodyPr wrap="square">
            <a:spAutoFit/>
          </a:bodyPr>
          <a:lstStyle/>
          <a:p>
            <a:r>
              <a:rPr lang="ar-LY" sz="32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7039" y="7391497"/>
            <a:ext cx="2982542" cy="751064"/>
            <a:chOff x="0" y="0"/>
            <a:chExt cx="1780325" cy="448322"/>
          </a:xfrm>
        </p:grpSpPr>
        <p:sp>
          <p:nvSpPr>
            <p:cNvPr id="3" name="Freeform 3"/>
            <p:cNvSpPr/>
            <p:nvPr/>
          </p:nvSpPr>
          <p:spPr>
            <a:xfrm>
              <a:off x="0" y="0"/>
              <a:ext cx="1780325" cy="448322"/>
            </a:xfrm>
            <a:custGeom>
              <a:avLst/>
              <a:gdLst/>
              <a:ahLst/>
              <a:cxnLst/>
              <a:rect l="l" t="t" r="r" b="b"/>
              <a:pathLst>
                <a:path w="1780325" h="448322">
                  <a:moveTo>
                    <a:pt x="1577125" y="0"/>
                  </a:moveTo>
                  <a:cubicBezTo>
                    <a:pt x="1689350" y="0"/>
                    <a:pt x="1780325" y="100360"/>
                    <a:pt x="1780325" y="224161"/>
                  </a:cubicBezTo>
                  <a:cubicBezTo>
                    <a:pt x="1780325" y="347961"/>
                    <a:pt x="1689350" y="448322"/>
                    <a:pt x="1577125" y="448322"/>
                  </a:cubicBezTo>
                  <a:lnTo>
                    <a:pt x="203200" y="448322"/>
                  </a:lnTo>
                  <a:cubicBezTo>
                    <a:pt x="90976" y="448322"/>
                    <a:pt x="0" y="347961"/>
                    <a:pt x="0" y="224161"/>
                  </a:cubicBezTo>
                  <a:cubicBezTo>
                    <a:pt x="0" y="100360"/>
                    <a:pt x="90976" y="0"/>
                    <a:pt x="203200" y="0"/>
                  </a:cubicBezTo>
                  <a:close/>
                </a:path>
              </a:pathLst>
            </a:custGeom>
            <a:solidFill>
              <a:srgbClr val="607F96"/>
            </a:solidFill>
          </p:spPr>
        </p:sp>
        <p:sp>
          <p:nvSpPr>
            <p:cNvPr id="4" name="TextBox 4"/>
            <p:cNvSpPr txBox="1"/>
            <p:nvPr/>
          </p:nvSpPr>
          <p:spPr>
            <a:xfrm>
              <a:off x="0" y="-28575"/>
              <a:ext cx="1780325" cy="47689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131765" y="6456949"/>
            <a:ext cx="542749" cy="54274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3CAFF"/>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8" name="Freeform 8"/>
          <p:cNvSpPr/>
          <p:nvPr/>
        </p:nvSpPr>
        <p:spPr>
          <a:xfrm rot="1328406">
            <a:off x="1256278" y="6543362"/>
            <a:ext cx="331823" cy="331823"/>
          </a:xfrm>
          <a:custGeom>
            <a:avLst/>
            <a:gdLst/>
            <a:ahLst/>
            <a:cxnLst/>
            <a:rect l="l" t="t" r="r" b="b"/>
            <a:pathLst>
              <a:path w="331823" h="331823">
                <a:moveTo>
                  <a:pt x="0" y="0"/>
                </a:moveTo>
                <a:lnTo>
                  <a:pt x="331823" y="0"/>
                </a:lnTo>
                <a:lnTo>
                  <a:pt x="331823" y="331823"/>
                </a:lnTo>
                <a:lnTo>
                  <a:pt x="0" y="331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940607" y="6529886"/>
            <a:ext cx="6847989" cy="335541"/>
          </a:xfrm>
          <a:prstGeom prst="rect">
            <a:avLst/>
          </a:prstGeom>
        </p:spPr>
        <p:txBody>
          <a:bodyPr lIns="0" tIns="0" rIns="0" bIns="0" rtlCol="0" anchor="t">
            <a:spAutoFit/>
          </a:bodyPr>
          <a:lstStyle/>
          <a:p>
            <a:pPr algn="l">
              <a:lnSpc>
                <a:spcPts val="2800"/>
              </a:lnSpc>
            </a:pPr>
            <a:r>
              <a:rPr lang="en-US" sz="2000" dirty="0">
                <a:solidFill>
                  <a:srgbClr val="FFFFFF"/>
                </a:solidFill>
                <a:latin typeface="Open Sans"/>
                <a:ea typeface="Open Sans"/>
                <a:cs typeface="Open Sans"/>
                <a:sym typeface="Open Sans"/>
              </a:rPr>
              <a:t>📞 00218912180906 </a:t>
            </a:r>
          </a:p>
        </p:txBody>
      </p:sp>
      <p:grpSp>
        <p:nvGrpSpPr>
          <p:cNvPr id="10" name="Group 10"/>
          <p:cNvGrpSpPr/>
          <p:nvPr/>
        </p:nvGrpSpPr>
        <p:grpSpPr>
          <a:xfrm>
            <a:off x="1131765" y="7149419"/>
            <a:ext cx="542749" cy="5427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3CAFF"/>
            </a:solidFill>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1237228" y="7279752"/>
            <a:ext cx="331823" cy="282083"/>
          </a:xfrm>
          <a:custGeom>
            <a:avLst/>
            <a:gdLst/>
            <a:ahLst/>
            <a:cxnLst/>
            <a:rect l="l" t="t" r="r" b="b"/>
            <a:pathLst>
              <a:path w="331823" h="282083">
                <a:moveTo>
                  <a:pt x="0" y="0"/>
                </a:moveTo>
                <a:lnTo>
                  <a:pt x="331823" y="0"/>
                </a:lnTo>
                <a:lnTo>
                  <a:pt x="331823" y="282084"/>
                </a:lnTo>
                <a:lnTo>
                  <a:pt x="0" y="2820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1940607" y="7222356"/>
            <a:ext cx="6847989" cy="335541"/>
          </a:xfrm>
          <a:prstGeom prst="rect">
            <a:avLst/>
          </a:prstGeom>
        </p:spPr>
        <p:txBody>
          <a:bodyPr lIns="0" tIns="0" rIns="0" bIns="0" rtlCol="0" anchor="t">
            <a:spAutoFit/>
          </a:bodyPr>
          <a:lstStyle/>
          <a:p>
            <a:pPr algn="l">
              <a:lnSpc>
                <a:spcPts val="2800"/>
              </a:lnSpc>
            </a:pPr>
            <a:r>
              <a:rPr lang="en-US" sz="2000" dirty="0">
                <a:solidFill>
                  <a:srgbClr val="FFFFFF"/>
                </a:solidFill>
                <a:latin typeface="Open Sans"/>
                <a:ea typeface="Open Sans"/>
                <a:cs typeface="Open Sans"/>
                <a:sym typeface="Open Sans"/>
              </a:rPr>
              <a:t>📧 Atbekatarek@gmail.com</a:t>
            </a:r>
          </a:p>
        </p:txBody>
      </p:sp>
      <p:grpSp>
        <p:nvGrpSpPr>
          <p:cNvPr id="20" name="Group 20"/>
          <p:cNvGrpSpPr/>
          <p:nvPr/>
        </p:nvGrpSpPr>
        <p:grpSpPr>
          <a:xfrm>
            <a:off x="1131765" y="7889154"/>
            <a:ext cx="542749" cy="54274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3CAFF"/>
            </a:solidFill>
          </p:spPr>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23" name="Freeform 23"/>
          <p:cNvSpPr/>
          <p:nvPr/>
        </p:nvSpPr>
        <p:spPr>
          <a:xfrm>
            <a:off x="1280093" y="8039980"/>
            <a:ext cx="246091" cy="351559"/>
          </a:xfrm>
          <a:custGeom>
            <a:avLst/>
            <a:gdLst/>
            <a:ahLst/>
            <a:cxnLst/>
            <a:rect l="l" t="t" r="r" b="b"/>
            <a:pathLst>
              <a:path w="246091" h="351559">
                <a:moveTo>
                  <a:pt x="0" y="0"/>
                </a:moveTo>
                <a:lnTo>
                  <a:pt x="246091" y="0"/>
                </a:lnTo>
                <a:lnTo>
                  <a:pt x="246091" y="351559"/>
                </a:lnTo>
                <a:lnTo>
                  <a:pt x="0" y="3515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TextBox 25"/>
          <p:cNvSpPr txBox="1"/>
          <p:nvPr/>
        </p:nvSpPr>
        <p:spPr>
          <a:xfrm>
            <a:off x="1138806" y="2318242"/>
            <a:ext cx="7399484" cy="1619250"/>
          </a:xfrm>
          <a:prstGeom prst="rect">
            <a:avLst/>
          </a:prstGeom>
        </p:spPr>
        <p:txBody>
          <a:bodyPr lIns="0" tIns="0" rIns="0" bIns="0" rtlCol="0" anchor="t">
            <a:spAutoFit/>
          </a:bodyPr>
          <a:lstStyle/>
          <a:p>
            <a:pPr algn="l">
              <a:lnSpc>
                <a:spcPts val="12599"/>
              </a:lnSpc>
            </a:pPr>
            <a:r>
              <a:rPr lang="en-US" sz="9000" b="1">
                <a:solidFill>
                  <a:srgbClr val="FFFFFF"/>
                </a:solidFill>
                <a:latin typeface="Poppins Medium"/>
                <a:ea typeface="Poppins Medium"/>
                <a:cs typeface="Poppins Medium"/>
                <a:sym typeface="Poppins Medium"/>
              </a:rPr>
              <a:t>YOU</a:t>
            </a:r>
          </a:p>
        </p:txBody>
      </p:sp>
      <p:sp>
        <p:nvSpPr>
          <p:cNvPr id="26" name="AutoShape 26"/>
          <p:cNvSpPr/>
          <p:nvPr/>
        </p:nvSpPr>
        <p:spPr>
          <a:xfrm>
            <a:off x="-179911" y="4240324"/>
            <a:ext cx="6492240" cy="0"/>
          </a:xfrm>
          <a:prstGeom prst="line">
            <a:avLst/>
          </a:prstGeom>
          <a:ln w="28575" cap="flat">
            <a:solidFill>
              <a:srgbClr val="607F96"/>
            </a:solidFill>
            <a:prstDash val="solid"/>
            <a:headEnd type="none" w="sm" len="sm"/>
            <a:tailEnd type="none" w="sm" len="sm"/>
          </a:ln>
        </p:spPr>
      </p:sp>
      <p:sp>
        <p:nvSpPr>
          <p:cNvPr id="27" name="AutoShape 27"/>
          <p:cNvSpPr/>
          <p:nvPr/>
        </p:nvSpPr>
        <p:spPr>
          <a:xfrm>
            <a:off x="8228684" y="2386012"/>
            <a:ext cx="10074712" cy="0"/>
          </a:xfrm>
          <a:prstGeom prst="line">
            <a:avLst/>
          </a:prstGeom>
          <a:ln w="28575" cap="flat">
            <a:solidFill>
              <a:srgbClr val="607F96"/>
            </a:solidFill>
            <a:prstDash val="solid"/>
            <a:headEnd type="none" w="sm" len="sm"/>
            <a:tailEnd type="none" w="sm" len="sm"/>
          </a:ln>
        </p:spPr>
      </p:sp>
      <p:sp>
        <p:nvSpPr>
          <p:cNvPr id="28" name="AutoShape 28"/>
          <p:cNvSpPr/>
          <p:nvPr/>
        </p:nvSpPr>
        <p:spPr>
          <a:xfrm>
            <a:off x="10020456" y="1714500"/>
            <a:ext cx="8282940" cy="0"/>
          </a:xfrm>
          <a:prstGeom prst="line">
            <a:avLst/>
          </a:prstGeom>
          <a:ln w="28575" cap="flat">
            <a:solidFill>
              <a:srgbClr val="607F96"/>
            </a:solidFill>
            <a:prstDash val="solid"/>
            <a:headEnd type="none" w="sm" len="sm"/>
            <a:tailEnd type="none" w="sm" len="sm"/>
          </a:ln>
        </p:spPr>
      </p:sp>
      <p:sp>
        <p:nvSpPr>
          <p:cNvPr id="29" name="AutoShape 29"/>
          <p:cNvSpPr/>
          <p:nvPr/>
        </p:nvSpPr>
        <p:spPr>
          <a:xfrm>
            <a:off x="8691291" y="7540740"/>
            <a:ext cx="6492240" cy="0"/>
          </a:xfrm>
          <a:prstGeom prst="line">
            <a:avLst/>
          </a:prstGeom>
          <a:ln w="28575" cap="flat">
            <a:solidFill>
              <a:srgbClr val="607F96"/>
            </a:solidFill>
            <a:prstDash val="solid"/>
            <a:headEnd type="none" w="sm" len="sm"/>
            <a:tailEnd type="none" w="sm" len="sm"/>
          </a:ln>
        </p:spPr>
      </p:sp>
      <p:sp>
        <p:nvSpPr>
          <p:cNvPr id="30" name="AutoShape 30"/>
          <p:cNvSpPr/>
          <p:nvPr/>
        </p:nvSpPr>
        <p:spPr>
          <a:xfrm>
            <a:off x="10795913" y="8630531"/>
            <a:ext cx="3944061" cy="0"/>
          </a:xfrm>
          <a:prstGeom prst="line">
            <a:avLst/>
          </a:prstGeom>
          <a:ln w="28575" cap="flat">
            <a:solidFill>
              <a:srgbClr val="607F96"/>
            </a:solidFill>
            <a:prstDash val="solid"/>
            <a:headEnd type="none" w="sm" len="sm"/>
            <a:tailEnd type="none" w="sm" len="sm"/>
          </a:ln>
        </p:spPr>
      </p:sp>
      <p:sp>
        <p:nvSpPr>
          <p:cNvPr id="31" name="AutoShape 31"/>
          <p:cNvSpPr/>
          <p:nvPr/>
        </p:nvSpPr>
        <p:spPr>
          <a:xfrm rot="-2630463">
            <a:off x="5928903" y="3315159"/>
            <a:ext cx="2682836" cy="0"/>
          </a:xfrm>
          <a:prstGeom prst="line">
            <a:avLst/>
          </a:prstGeom>
          <a:ln w="28575" cap="flat">
            <a:solidFill>
              <a:srgbClr val="607F96"/>
            </a:solidFill>
            <a:prstDash val="solid"/>
            <a:headEnd type="none" w="sm" len="sm"/>
            <a:tailEnd type="none" w="sm" len="sm"/>
          </a:ln>
        </p:spPr>
      </p:sp>
      <p:sp>
        <p:nvSpPr>
          <p:cNvPr id="32" name="AutoShape 32"/>
          <p:cNvSpPr/>
          <p:nvPr/>
        </p:nvSpPr>
        <p:spPr>
          <a:xfrm rot="2148044">
            <a:off x="4940354" y="6328439"/>
            <a:ext cx="4154071" cy="0"/>
          </a:xfrm>
          <a:prstGeom prst="line">
            <a:avLst/>
          </a:prstGeom>
          <a:ln w="28575" cap="flat">
            <a:solidFill>
              <a:srgbClr val="607F96"/>
            </a:solidFill>
            <a:prstDash val="solid"/>
            <a:headEnd type="none" w="sm" len="sm"/>
            <a:tailEnd type="none" w="sm" len="sm"/>
          </a:ln>
        </p:spPr>
      </p:sp>
      <p:sp>
        <p:nvSpPr>
          <p:cNvPr id="33" name="AutoShape 33"/>
          <p:cNvSpPr/>
          <p:nvPr/>
        </p:nvSpPr>
        <p:spPr>
          <a:xfrm rot="2526930">
            <a:off x="14642183" y="8936023"/>
            <a:ext cx="4192954" cy="0"/>
          </a:xfrm>
          <a:prstGeom prst="line">
            <a:avLst/>
          </a:prstGeom>
          <a:ln w="28575" cap="flat">
            <a:solidFill>
              <a:srgbClr val="607F96"/>
            </a:solidFill>
            <a:prstDash val="solid"/>
            <a:headEnd type="none" w="sm" len="sm"/>
            <a:tailEnd type="none" w="sm" len="sm"/>
          </a:ln>
        </p:spPr>
      </p:sp>
      <p:sp>
        <p:nvSpPr>
          <p:cNvPr id="34" name="AutoShape 34"/>
          <p:cNvSpPr/>
          <p:nvPr/>
        </p:nvSpPr>
        <p:spPr>
          <a:xfrm rot="2600389">
            <a:off x="14354020" y="9574148"/>
            <a:ext cx="2761124" cy="0"/>
          </a:xfrm>
          <a:prstGeom prst="line">
            <a:avLst/>
          </a:prstGeom>
          <a:ln w="28575" cap="flat">
            <a:solidFill>
              <a:srgbClr val="607F96"/>
            </a:solidFill>
            <a:prstDash val="solid"/>
            <a:headEnd type="none" w="sm" len="sm"/>
            <a:tailEnd type="none" w="sm" len="sm"/>
          </a:ln>
        </p:spPr>
      </p:sp>
      <p:sp>
        <p:nvSpPr>
          <p:cNvPr id="35" name="AutoShape 35"/>
          <p:cNvSpPr/>
          <p:nvPr/>
        </p:nvSpPr>
        <p:spPr>
          <a:xfrm rot="7844489">
            <a:off x="8770785" y="9558625"/>
            <a:ext cx="2460721" cy="0"/>
          </a:xfrm>
          <a:prstGeom prst="line">
            <a:avLst/>
          </a:prstGeom>
          <a:ln w="28575" cap="flat">
            <a:solidFill>
              <a:srgbClr val="607F96"/>
            </a:solidFill>
            <a:prstDash val="solid"/>
            <a:headEnd type="none" w="sm" len="sm"/>
            <a:tailEnd type="none" w="sm" len="sm"/>
          </a:ln>
        </p:spPr>
      </p:sp>
      <p:sp>
        <p:nvSpPr>
          <p:cNvPr id="36" name="AutoShape 36"/>
          <p:cNvSpPr/>
          <p:nvPr/>
        </p:nvSpPr>
        <p:spPr>
          <a:xfrm rot="2544130">
            <a:off x="7737133" y="826671"/>
            <a:ext cx="2637935" cy="0"/>
          </a:xfrm>
          <a:prstGeom prst="line">
            <a:avLst/>
          </a:prstGeom>
          <a:ln w="28575" cap="flat">
            <a:solidFill>
              <a:srgbClr val="607F96"/>
            </a:solidFill>
            <a:prstDash val="solid"/>
            <a:headEnd type="none" w="sm" len="sm"/>
            <a:tailEnd type="none" w="sm" len="sm"/>
          </a:ln>
        </p:spPr>
      </p:sp>
      <p:sp>
        <p:nvSpPr>
          <p:cNvPr id="37" name="AutoShape 37"/>
          <p:cNvSpPr/>
          <p:nvPr/>
        </p:nvSpPr>
        <p:spPr>
          <a:xfrm>
            <a:off x="-208486" y="5114925"/>
            <a:ext cx="5554037" cy="0"/>
          </a:xfrm>
          <a:prstGeom prst="line">
            <a:avLst/>
          </a:prstGeom>
          <a:ln w="28575" cap="flat">
            <a:solidFill>
              <a:srgbClr val="607F96"/>
            </a:solidFill>
            <a:prstDash val="solid"/>
            <a:headEnd type="none" w="sm" len="sm"/>
            <a:tailEnd type="none" w="sm" len="sm"/>
          </a:ln>
        </p:spPr>
      </p:sp>
      <p:grpSp>
        <p:nvGrpSpPr>
          <p:cNvPr id="38" name="Group 38"/>
          <p:cNvGrpSpPr/>
          <p:nvPr/>
        </p:nvGrpSpPr>
        <p:grpSpPr>
          <a:xfrm>
            <a:off x="9055296" y="3005138"/>
            <a:ext cx="9232704" cy="3912812"/>
            <a:chOff x="0" y="0"/>
            <a:chExt cx="12310272" cy="5217083"/>
          </a:xfrm>
        </p:grpSpPr>
        <p:pic>
          <p:nvPicPr>
            <p:cNvPr id="39" name="Picture 39"/>
            <p:cNvPicPr>
              <a:picLocks noChangeAspect="1"/>
            </p:cNvPicPr>
            <p:nvPr/>
          </p:nvPicPr>
          <p:blipFill>
            <a:blip r:embed="rId8"/>
            <a:srcRect t="9609" b="26721"/>
            <a:stretch>
              <a:fillRect/>
            </a:stretch>
          </p:blipFill>
          <p:spPr>
            <a:xfrm flipH="1">
              <a:off x="0" y="0"/>
              <a:ext cx="12310272" cy="5217083"/>
            </a:xfrm>
            <a:prstGeom prst="rect">
              <a:avLst/>
            </a:prstGeom>
          </p:spPr>
        </p:pic>
      </p:grpSp>
      <p:sp>
        <p:nvSpPr>
          <p:cNvPr id="40" name="TextBox 40"/>
          <p:cNvSpPr txBox="1"/>
          <p:nvPr/>
        </p:nvSpPr>
        <p:spPr>
          <a:xfrm>
            <a:off x="1028700" y="781050"/>
            <a:ext cx="7053435" cy="1619250"/>
          </a:xfrm>
          <a:prstGeom prst="rect">
            <a:avLst/>
          </a:prstGeom>
        </p:spPr>
        <p:txBody>
          <a:bodyPr lIns="0" tIns="0" rIns="0" bIns="0" rtlCol="0" anchor="t">
            <a:spAutoFit/>
          </a:bodyPr>
          <a:lstStyle/>
          <a:p>
            <a:pPr algn="l">
              <a:lnSpc>
                <a:spcPts val="12599"/>
              </a:lnSpc>
            </a:pPr>
            <a:r>
              <a:rPr lang="en-US" sz="9000" b="1">
                <a:solidFill>
                  <a:srgbClr val="93CAFF"/>
                </a:solidFill>
                <a:latin typeface="Poppins Medium"/>
                <a:ea typeface="Poppins Medium"/>
                <a:cs typeface="Poppins Medium"/>
                <a:sym typeface="Poppins Medium"/>
              </a:rPr>
              <a:t>THANK</a:t>
            </a:r>
          </a:p>
        </p:txBody>
      </p:sp>
      <p:sp>
        <p:nvSpPr>
          <p:cNvPr id="41" name="TextBox 41"/>
          <p:cNvSpPr txBox="1"/>
          <p:nvPr/>
        </p:nvSpPr>
        <p:spPr>
          <a:xfrm>
            <a:off x="1028700" y="5278808"/>
            <a:ext cx="4594077" cy="635000"/>
          </a:xfrm>
          <a:prstGeom prst="rect">
            <a:avLst/>
          </a:prstGeom>
        </p:spPr>
        <p:txBody>
          <a:bodyPr lIns="0" tIns="0" rIns="0" bIns="0" rtlCol="0" anchor="t">
            <a:spAutoFit/>
          </a:bodyPr>
          <a:lstStyle/>
          <a:p>
            <a:pPr algn="l">
              <a:lnSpc>
                <a:spcPts val="4900"/>
              </a:lnSpc>
            </a:pPr>
            <a:r>
              <a:rPr lang="en-US" sz="3500" b="1">
                <a:solidFill>
                  <a:srgbClr val="93CAFF"/>
                </a:solidFill>
                <a:latin typeface="Poppins Medium"/>
                <a:ea typeface="Poppins Medium"/>
                <a:cs typeface="Poppins Medium"/>
                <a:sym typeface="Poppins Medium"/>
              </a:rPr>
              <a:t>Contact Us</a:t>
            </a:r>
          </a:p>
        </p:txBody>
      </p:sp>
      <p:sp>
        <p:nvSpPr>
          <p:cNvPr id="42" name="TextBox 42"/>
          <p:cNvSpPr txBox="1"/>
          <p:nvPr/>
        </p:nvSpPr>
        <p:spPr>
          <a:xfrm>
            <a:off x="10411311" y="981075"/>
            <a:ext cx="6847989" cy="349250"/>
          </a:xfrm>
          <a:prstGeom prst="rect">
            <a:avLst/>
          </a:prstGeom>
        </p:spPr>
        <p:txBody>
          <a:bodyPr lIns="0" tIns="0" rIns="0" bIns="0" rtlCol="0" anchor="t">
            <a:spAutoFit/>
          </a:bodyPr>
          <a:lstStyle/>
          <a:p>
            <a:pPr algn="r">
              <a:lnSpc>
                <a:spcPts val="2800"/>
              </a:lnSpc>
            </a:pPr>
            <a:r>
              <a:rPr lang="en-US" sz="2000">
                <a:solidFill>
                  <a:srgbClr val="FFFFFF"/>
                </a:solidFill>
                <a:latin typeface="Open Sans"/>
                <a:ea typeface="Open Sans"/>
                <a:cs typeface="Open Sans"/>
                <a:sym typeface="Open Sans"/>
              </a:rPr>
              <a:t>We look forward to working with you</a:t>
            </a:r>
          </a:p>
        </p:txBody>
      </p:sp>
      <p:sp>
        <p:nvSpPr>
          <p:cNvPr id="44" name="مربع نص 43">
            <a:extLst>
              <a:ext uri="{FF2B5EF4-FFF2-40B4-BE49-F238E27FC236}">
                <a16:creationId xmlns:a16="http://schemas.microsoft.com/office/drawing/2014/main" id="{7D2EB30B-F81E-29C7-65DF-7572AED2C2F8}"/>
              </a:ext>
            </a:extLst>
          </p:cNvPr>
          <p:cNvSpPr txBox="1"/>
          <p:nvPr/>
        </p:nvSpPr>
        <p:spPr>
          <a:xfrm>
            <a:off x="1873278" y="7918541"/>
            <a:ext cx="3944060" cy="707886"/>
          </a:xfrm>
          <a:prstGeom prst="rect">
            <a:avLst/>
          </a:prstGeom>
          <a:noFill/>
        </p:spPr>
        <p:txBody>
          <a:bodyPr wrap="square">
            <a:spAutoFit/>
          </a:bodyPr>
          <a:lstStyle/>
          <a:p>
            <a:r>
              <a:rPr lang="en-US" sz="2000" dirty="0">
                <a:solidFill>
                  <a:srgbClr val="FFFFFF"/>
                </a:solidFill>
                <a:latin typeface="Open Sans"/>
                <a:ea typeface="Open Sans"/>
                <a:cs typeface="Open Sans"/>
              </a:rPr>
              <a:t>Headquarters: Sirte, Libya</a:t>
            </a:r>
          </a:p>
          <a:p>
            <a:r>
              <a:rPr lang="ar-LY" sz="2000" dirty="0">
                <a:solidFill>
                  <a:srgbClr val="FFFFFF"/>
                </a:solidFill>
                <a:latin typeface="Open Sans"/>
                <a:ea typeface="Open Sans"/>
              </a:rPr>
              <a:t>🏢 </a:t>
            </a:r>
            <a:r>
              <a:rPr lang="en-US" sz="2000" dirty="0">
                <a:solidFill>
                  <a:srgbClr val="FFFFFF"/>
                </a:solidFill>
                <a:latin typeface="Open Sans"/>
                <a:ea typeface="Open Sans"/>
                <a:cs typeface="Open Sans"/>
              </a:rPr>
              <a:t>Branch: Tripoli, Libya</a:t>
            </a:r>
            <a:endParaRPr lang="ar-LY" sz="2000" dirty="0">
              <a:solidFill>
                <a:srgbClr val="FFFFFF"/>
              </a:solidFill>
              <a:latin typeface="Open Sans"/>
              <a:ea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p:nvPr/>
        </p:nvGrpSpPr>
        <p:grpSpPr>
          <a:xfrm>
            <a:off x="7931462" y="714375"/>
            <a:ext cx="8858250" cy="885825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460063" y="4976812"/>
            <a:ext cx="5683791" cy="0"/>
          </a:xfrm>
          <a:prstGeom prst="line">
            <a:avLst/>
          </a:prstGeom>
          <a:ln w="114300" cap="rnd">
            <a:solidFill>
              <a:srgbClr val="607F96"/>
            </a:solidFill>
            <a:prstDash val="solid"/>
            <a:headEnd type="none" w="sm" len="sm"/>
            <a:tailEnd type="none" w="sm" len="sm"/>
          </a:ln>
        </p:spPr>
      </p:sp>
      <p:sp>
        <p:nvSpPr>
          <p:cNvPr id="6" name="AutoShape 6"/>
          <p:cNvSpPr/>
          <p:nvPr/>
        </p:nvSpPr>
        <p:spPr>
          <a:xfrm>
            <a:off x="3997747" y="5748127"/>
            <a:ext cx="4146107" cy="0"/>
          </a:xfrm>
          <a:prstGeom prst="line">
            <a:avLst/>
          </a:prstGeom>
          <a:ln w="114300" cap="rnd">
            <a:solidFill>
              <a:srgbClr val="607F96"/>
            </a:solidFill>
            <a:prstDash val="solid"/>
            <a:headEnd type="none" w="sm" len="sm"/>
            <a:tailEnd type="none" w="sm" len="sm"/>
          </a:ln>
        </p:spPr>
      </p:sp>
      <p:grpSp>
        <p:nvGrpSpPr>
          <p:cNvPr id="7" name="Group 7"/>
          <p:cNvGrpSpPr>
            <a:grpSpLocks noChangeAspect="1"/>
          </p:cNvGrpSpPr>
          <p:nvPr/>
        </p:nvGrpSpPr>
        <p:grpSpPr>
          <a:xfrm>
            <a:off x="8057341" y="840271"/>
            <a:ext cx="8606493" cy="8606459"/>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r="-16666"/>
              </a:stretch>
            </a:blipFill>
          </p:spPr>
        </p:sp>
      </p:grpSp>
      <p:sp>
        <p:nvSpPr>
          <p:cNvPr id="9" name="AutoShape 9"/>
          <p:cNvSpPr/>
          <p:nvPr/>
        </p:nvSpPr>
        <p:spPr>
          <a:xfrm>
            <a:off x="1028700" y="4205498"/>
            <a:ext cx="7115153" cy="0"/>
          </a:xfrm>
          <a:prstGeom prst="line">
            <a:avLst/>
          </a:prstGeom>
          <a:ln w="114300" cap="rnd">
            <a:solidFill>
              <a:srgbClr val="607F96"/>
            </a:solidFill>
            <a:prstDash val="solid"/>
            <a:headEnd type="none" w="sm" len="sm"/>
            <a:tailEnd type="none" w="sm" len="sm"/>
          </a:ln>
        </p:spPr>
      </p:sp>
      <p:grpSp>
        <p:nvGrpSpPr>
          <p:cNvPr id="10" name="Group 10"/>
          <p:cNvGrpSpPr/>
          <p:nvPr/>
        </p:nvGrpSpPr>
        <p:grpSpPr>
          <a:xfrm>
            <a:off x="14995592" y="5367179"/>
            <a:ext cx="565998" cy="495248"/>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12" name="TextBox 12"/>
            <p:cNvSpPr txBox="1"/>
            <p:nvPr/>
          </p:nvSpPr>
          <p:spPr>
            <a:xfrm>
              <a:off x="127000" y="311150"/>
              <a:ext cx="558800" cy="349250"/>
            </a:xfrm>
            <a:prstGeom prst="rect">
              <a:avLst/>
            </a:prstGeom>
          </p:spPr>
          <p:txBody>
            <a:bodyPr lIns="50800" tIns="50800" rIns="50800" bIns="50800" rtlCol="0" anchor="ctr"/>
            <a:lstStyle/>
            <a:p>
              <a:pPr algn="ctr">
                <a:lnSpc>
                  <a:spcPts val="1120"/>
                </a:lnSpc>
              </a:pPr>
              <a:endParaRPr/>
            </a:p>
          </p:txBody>
        </p:sp>
      </p:grpSp>
      <p:grpSp>
        <p:nvGrpSpPr>
          <p:cNvPr id="13" name="Group 13"/>
          <p:cNvGrpSpPr/>
          <p:nvPr/>
        </p:nvGrpSpPr>
        <p:grpSpPr>
          <a:xfrm rot="-10800000">
            <a:off x="15755867" y="6546850"/>
            <a:ext cx="1282080" cy="1121820"/>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15" name="TextBox 15"/>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rot="-10800000">
            <a:off x="15488940" y="8258342"/>
            <a:ext cx="1815934" cy="1588942"/>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07F96"/>
            </a:solidFill>
          </p:spPr>
        </p:sp>
        <p:sp>
          <p:nvSpPr>
            <p:cNvPr id="18" name="TextBox 18"/>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a:off x="14558589" y="7983538"/>
            <a:ext cx="1099266" cy="961858"/>
            <a:chOff x="0" y="0"/>
            <a:chExt cx="812800" cy="711200"/>
          </a:xfrm>
        </p:grpSpPr>
        <p:sp>
          <p:nvSpPr>
            <p:cNvPr id="20" name="Freeform 2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ABDDF"/>
            </a:solidFill>
          </p:spPr>
        </p:sp>
        <p:sp>
          <p:nvSpPr>
            <p:cNvPr id="21" name="TextBox 21"/>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22" name="Group 22"/>
          <p:cNvGrpSpPr/>
          <p:nvPr/>
        </p:nvGrpSpPr>
        <p:grpSpPr>
          <a:xfrm>
            <a:off x="15297641" y="7059780"/>
            <a:ext cx="1099266" cy="961858"/>
            <a:chOff x="0" y="0"/>
            <a:chExt cx="812800" cy="711200"/>
          </a:xfrm>
        </p:grpSpPr>
        <p:sp>
          <p:nvSpPr>
            <p:cNvPr id="23" name="Freeform 2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07F96"/>
            </a:solidFill>
          </p:spPr>
        </p:sp>
        <p:sp>
          <p:nvSpPr>
            <p:cNvPr id="24" name="TextBox 24"/>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grpSp>
        <p:nvGrpSpPr>
          <p:cNvPr id="25" name="Group 25"/>
          <p:cNvGrpSpPr/>
          <p:nvPr/>
        </p:nvGrpSpPr>
        <p:grpSpPr>
          <a:xfrm>
            <a:off x="15495007" y="5633827"/>
            <a:ext cx="854275" cy="747491"/>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07F96"/>
            </a:solidFill>
          </p:spPr>
        </p:sp>
        <p:sp>
          <p:nvSpPr>
            <p:cNvPr id="27" name="TextBox 27"/>
            <p:cNvSpPr txBox="1"/>
            <p:nvPr/>
          </p:nvSpPr>
          <p:spPr>
            <a:xfrm>
              <a:off x="127000" y="301625"/>
              <a:ext cx="558800" cy="358775"/>
            </a:xfrm>
            <a:prstGeom prst="rect">
              <a:avLst/>
            </a:prstGeom>
          </p:spPr>
          <p:txBody>
            <a:bodyPr lIns="50800" tIns="50800" rIns="50800" bIns="50800" rtlCol="0" anchor="ctr"/>
            <a:lstStyle/>
            <a:p>
              <a:pPr algn="ctr">
                <a:lnSpc>
                  <a:spcPts val="2520"/>
                </a:lnSpc>
              </a:pPr>
              <a:endParaRPr/>
            </a:p>
          </p:txBody>
        </p:sp>
      </p:grpSp>
      <p:sp>
        <p:nvSpPr>
          <p:cNvPr id="28" name="TextBox 28"/>
          <p:cNvSpPr txBox="1"/>
          <p:nvPr/>
        </p:nvSpPr>
        <p:spPr>
          <a:xfrm>
            <a:off x="1028700" y="2191633"/>
            <a:ext cx="6977275" cy="1619250"/>
          </a:xfrm>
          <a:prstGeom prst="rect">
            <a:avLst/>
          </a:prstGeom>
        </p:spPr>
        <p:txBody>
          <a:bodyPr lIns="0" tIns="0" rIns="0" bIns="0" rtlCol="0" anchor="t">
            <a:spAutoFit/>
          </a:bodyPr>
          <a:lstStyle/>
          <a:p>
            <a:pPr algn="l">
              <a:lnSpc>
                <a:spcPts val="12599"/>
              </a:lnSpc>
            </a:pPr>
            <a:r>
              <a:rPr lang="en-US" sz="9000" b="1">
                <a:solidFill>
                  <a:srgbClr val="FFFFFF"/>
                </a:solidFill>
                <a:latin typeface="Poppins Medium"/>
                <a:ea typeface="Poppins Medium"/>
                <a:cs typeface="Poppins Medium"/>
                <a:sym typeface="Poppins Medium"/>
              </a:rPr>
              <a:t>COMPANY</a:t>
            </a:r>
          </a:p>
        </p:txBody>
      </p:sp>
      <p:sp>
        <p:nvSpPr>
          <p:cNvPr id="29" name="TextBox 29"/>
          <p:cNvSpPr txBox="1"/>
          <p:nvPr/>
        </p:nvSpPr>
        <p:spPr>
          <a:xfrm>
            <a:off x="1028700" y="781050"/>
            <a:ext cx="6977275" cy="1619250"/>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Medium"/>
                <a:ea typeface="Poppins Medium"/>
                <a:cs typeface="Poppins Medium"/>
                <a:sym typeface="Poppins Medium"/>
              </a:rPr>
              <a:t>ABOUT OUR</a:t>
            </a:r>
          </a:p>
        </p:txBody>
      </p:sp>
      <p:sp>
        <p:nvSpPr>
          <p:cNvPr id="30" name="TextBox 30"/>
          <p:cNvSpPr txBox="1"/>
          <p:nvPr/>
        </p:nvSpPr>
        <p:spPr>
          <a:xfrm>
            <a:off x="1028700" y="6794500"/>
            <a:ext cx="6261943" cy="335541"/>
          </a:xfrm>
          <a:prstGeom prst="rect">
            <a:avLst/>
          </a:prstGeom>
        </p:spPr>
        <p:txBody>
          <a:bodyPr lIns="0" tIns="0" rIns="0" bIns="0" rtlCol="0" anchor="t">
            <a:spAutoFit/>
          </a:bodyPr>
          <a:lstStyle/>
          <a:p>
            <a:pPr algn="l">
              <a:lnSpc>
                <a:spcPts val="2800"/>
              </a:lnSpc>
            </a:pPr>
            <a:r>
              <a:rPr lang="en-US" sz="2000" dirty="0">
                <a:solidFill>
                  <a:srgbClr val="FFFFFF"/>
                </a:solidFill>
                <a:latin typeface="Open Sans"/>
                <a:ea typeface="Open Sans"/>
                <a:cs typeface="Open Sans"/>
                <a:sym typeface="Open Sans"/>
              </a:rPr>
              <a:t>.</a:t>
            </a:r>
          </a:p>
        </p:txBody>
      </p:sp>
      <p:sp>
        <p:nvSpPr>
          <p:cNvPr id="32" name="مربع نص 31">
            <a:extLst>
              <a:ext uri="{FF2B5EF4-FFF2-40B4-BE49-F238E27FC236}">
                <a16:creationId xmlns:a16="http://schemas.microsoft.com/office/drawing/2014/main" id="{AD67E9D2-5FE8-FB3A-F095-C7A99EFC1DAA}"/>
              </a:ext>
            </a:extLst>
          </p:cNvPr>
          <p:cNvSpPr txBox="1"/>
          <p:nvPr/>
        </p:nvSpPr>
        <p:spPr>
          <a:xfrm>
            <a:off x="394231" y="5940827"/>
            <a:ext cx="7809196" cy="3416320"/>
          </a:xfrm>
          <a:prstGeom prst="rect">
            <a:avLst/>
          </a:prstGeom>
          <a:noFill/>
        </p:spPr>
        <p:txBody>
          <a:bodyPr wrap="square">
            <a:spAutoFit/>
          </a:bodyPr>
          <a:lstStyle/>
          <a:p>
            <a:r>
              <a:rPr lang="en-US" sz="2400" dirty="0"/>
              <a:t>Wadi </a:t>
            </a:r>
            <a:r>
              <a:rPr lang="en-US" sz="2400" dirty="0" err="1"/>
              <a:t>Amreesh</a:t>
            </a:r>
            <a:r>
              <a:rPr lang="en-US" sz="2400" dirty="0"/>
              <a:t> General Contracting &amp; Real Estate Investment Joint-Stock Company is one of Libya’s leading companies in the field of general contracting and real estate development. Founded in 2007 in the city of Sirte, the company has expanded its operations to several regions across Libya, including Tripoli. It is distinguished by its commitment to delivering high-quality projects with the highest standards of safety and professionalism.</a:t>
            </a:r>
            <a:endParaRPr lang="ar-LY"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988703"/>
            <a:chOff x="0" y="0"/>
            <a:chExt cx="24384000" cy="6651604"/>
          </a:xfrm>
        </p:grpSpPr>
        <p:pic>
          <p:nvPicPr>
            <p:cNvPr id="3" name="Picture 3"/>
            <p:cNvPicPr>
              <a:picLocks noChangeAspect="1"/>
            </p:cNvPicPr>
            <p:nvPr/>
          </p:nvPicPr>
          <p:blipFill>
            <a:blip r:embed="rId2"/>
            <a:srcRect t="42419" b="9085"/>
            <a:stretch>
              <a:fillRect/>
            </a:stretch>
          </p:blipFill>
          <p:spPr>
            <a:xfrm>
              <a:off x="0" y="0"/>
              <a:ext cx="24384000" cy="6651604"/>
            </a:xfrm>
            <a:prstGeom prst="rect">
              <a:avLst/>
            </a:prstGeom>
          </p:spPr>
        </p:pic>
      </p:grpSp>
      <p:grpSp>
        <p:nvGrpSpPr>
          <p:cNvPr id="4" name="Group 4"/>
          <p:cNvGrpSpPr/>
          <p:nvPr/>
        </p:nvGrpSpPr>
        <p:grpSpPr>
          <a:xfrm>
            <a:off x="1028700" y="6714457"/>
            <a:ext cx="367840" cy="350598"/>
            <a:chOff x="0" y="0"/>
            <a:chExt cx="812800" cy="774700"/>
          </a:xfrm>
        </p:grpSpPr>
        <p:sp>
          <p:nvSpPr>
            <p:cNvPr id="5" name="Freeform 5"/>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93CAFF"/>
            </a:solidFill>
          </p:spPr>
        </p:sp>
        <p:sp>
          <p:nvSpPr>
            <p:cNvPr id="6" name="TextBox 6"/>
            <p:cNvSpPr txBox="1"/>
            <p:nvPr/>
          </p:nvSpPr>
          <p:spPr>
            <a:xfrm>
              <a:off x="228600" y="266700"/>
              <a:ext cx="355600" cy="342900"/>
            </a:xfrm>
            <a:prstGeom prst="rect">
              <a:avLst/>
            </a:prstGeom>
          </p:spPr>
          <p:txBody>
            <a:bodyPr lIns="50800" tIns="50800" rIns="50800" bIns="50800" rtlCol="0" anchor="ctr"/>
            <a:lstStyle/>
            <a:p>
              <a:pPr algn="ctr">
                <a:lnSpc>
                  <a:spcPts val="560"/>
                </a:lnSpc>
              </a:pPr>
              <a:endParaRPr/>
            </a:p>
          </p:txBody>
        </p:sp>
      </p:grpSp>
      <p:grpSp>
        <p:nvGrpSpPr>
          <p:cNvPr id="13" name="Group 13"/>
          <p:cNvGrpSpPr/>
          <p:nvPr/>
        </p:nvGrpSpPr>
        <p:grpSpPr>
          <a:xfrm>
            <a:off x="9786725" y="6576435"/>
            <a:ext cx="367840" cy="350598"/>
            <a:chOff x="0" y="0"/>
            <a:chExt cx="812800" cy="774700"/>
          </a:xfrm>
        </p:grpSpPr>
        <p:sp>
          <p:nvSpPr>
            <p:cNvPr id="14" name="Freeform 1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93CAFF"/>
            </a:solidFill>
          </p:spPr>
        </p:sp>
        <p:sp>
          <p:nvSpPr>
            <p:cNvPr id="15" name="TextBox 15"/>
            <p:cNvSpPr txBox="1"/>
            <p:nvPr/>
          </p:nvSpPr>
          <p:spPr>
            <a:xfrm>
              <a:off x="228600" y="266700"/>
              <a:ext cx="355600" cy="342900"/>
            </a:xfrm>
            <a:prstGeom prst="rect">
              <a:avLst/>
            </a:prstGeom>
          </p:spPr>
          <p:txBody>
            <a:bodyPr lIns="50800" tIns="50800" rIns="50800" bIns="50800" rtlCol="0" anchor="ctr"/>
            <a:lstStyle/>
            <a:p>
              <a:pPr algn="ctr">
                <a:lnSpc>
                  <a:spcPts val="560"/>
                </a:lnSpc>
              </a:pPr>
              <a:endParaRPr/>
            </a:p>
          </p:txBody>
        </p:sp>
      </p:grpSp>
      <p:sp>
        <p:nvSpPr>
          <p:cNvPr id="16" name="TextBox 16"/>
          <p:cNvSpPr txBox="1"/>
          <p:nvPr/>
        </p:nvSpPr>
        <p:spPr>
          <a:xfrm>
            <a:off x="1028700" y="2191633"/>
            <a:ext cx="6977275" cy="1619250"/>
          </a:xfrm>
          <a:prstGeom prst="rect">
            <a:avLst/>
          </a:prstGeom>
        </p:spPr>
        <p:txBody>
          <a:bodyPr lIns="0" tIns="0" rIns="0" bIns="0" rtlCol="0" anchor="t">
            <a:spAutoFit/>
          </a:bodyPr>
          <a:lstStyle/>
          <a:p>
            <a:pPr algn="l">
              <a:lnSpc>
                <a:spcPts val="12599"/>
              </a:lnSpc>
            </a:pPr>
            <a:r>
              <a:rPr lang="en-US" sz="9000" b="1">
                <a:solidFill>
                  <a:srgbClr val="FFFFFF"/>
                </a:solidFill>
                <a:latin typeface="Poppins Medium"/>
                <a:ea typeface="Poppins Medium"/>
                <a:cs typeface="Poppins Medium"/>
                <a:sym typeface="Poppins Medium"/>
              </a:rPr>
              <a:t>MISSION</a:t>
            </a:r>
          </a:p>
        </p:txBody>
      </p:sp>
      <p:sp>
        <p:nvSpPr>
          <p:cNvPr id="17" name="TextBox 17"/>
          <p:cNvSpPr txBox="1"/>
          <p:nvPr/>
        </p:nvSpPr>
        <p:spPr>
          <a:xfrm>
            <a:off x="1028700" y="781050"/>
            <a:ext cx="6977275" cy="1619250"/>
          </a:xfrm>
          <a:prstGeom prst="rect">
            <a:avLst/>
          </a:prstGeom>
        </p:spPr>
        <p:txBody>
          <a:bodyPr lIns="0" tIns="0" rIns="0" bIns="0" rtlCol="0" anchor="t">
            <a:spAutoFit/>
          </a:bodyPr>
          <a:lstStyle/>
          <a:p>
            <a:pPr algn="l">
              <a:lnSpc>
                <a:spcPts val="12599"/>
              </a:lnSpc>
            </a:pPr>
            <a:r>
              <a:rPr lang="en-US" sz="9000" b="1">
                <a:solidFill>
                  <a:srgbClr val="93CAFF"/>
                </a:solidFill>
                <a:latin typeface="Poppins Medium"/>
                <a:ea typeface="Poppins Medium"/>
                <a:cs typeface="Poppins Medium"/>
                <a:sym typeface="Poppins Medium"/>
              </a:rPr>
              <a:t>VISION &amp;</a:t>
            </a:r>
          </a:p>
        </p:txBody>
      </p:sp>
      <p:sp>
        <p:nvSpPr>
          <p:cNvPr id="18" name="TextBox 18"/>
          <p:cNvSpPr txBox="1"/>
          <p:nvPr/>
        </p:nvSpPr>
        <p:spPr>
          <a:xfrm>
            <a:off x="1028700" y="5407803"/>
            <a:ext cx="5929525" cy="717550"/>
          </a:xfrm>
          <a:prstGeom prst="rect">
            <a:avLst/>
          </a:prstGeom>
        </p:spPr>
        <p:txBody>
          <a:bodyPr lIns="0" tIns="0" rIns="0" bIns="0" rtlCol="0" anchor="t">
            <a:spAutoFit/>
          </a:bodyPr>
          <a:lstStyle/>
          <a:p>
            <a:pPr algn="l">
              <a:lnSpc>
                <a:spcPts val="5599"/>
              </a:lnSpc>
            </a:pPr>
            <a:r>
              <a:rPr lang="en-US" sz="3999" b="1">
                <a:solidFill>
                  <a:srgbClr val="93CAFF"/>
                </a:solidFill>
                <a:latin typeface="Poppins Medium"/>
                <a:ea typeface="Poppins Medium"/>
                <a:cs typeface="Poppins Medium"/>
                <a:sym typeface="Poppins Medium"/>
              </a:rPr>
              <a:t>Vision</a:t>
            </a:r>
          </a:p>
        </p:txBody>
      </p:sp>
      <p:sp>
        <p:nvSpPr>
          <p:cNvPr id="19" name="TextBox 19"/>
          <p:cNvSpPr txBox="1"/>
          <p:nvPr/>
        </p:nvSpPr>
        <p:spPr>
          <a:xfrm>
            <a:off x="9786725" y="5407803"/>
            <a:ext cx="5929525" cy="717550"/>
          </a:xfrm>
          <a:prstGeom prst="rect">
            <a:avLst/>
          </a:prstGeom>
        </p:spPr>
        <p:txBody>
          <a:bodyPr lIns="0" tIns="0" rIns="0" bIns="0" rtlCol="0" anchor="t">
            <a:spAutoFit/>
          </a:bodyPr>
          <a:lstStyle/>
          <a:p>
            <a:pPr algn="l">
              <a:lnSpc>
                <a:spcPts val="5599"/>
              </a:lnSpc>
            </a:pPr>
            <a:r>
              <a:rPr lang="en-US" sz="3999" b="1">
                <a:solidFill>
                  <a:srgbClr val="93CAFF"/>
                </a:solidFill>
                <a:latin typeface="Poppins Medium"/>
                <a:ea typeface="Poppins Medium"/>
                <a:cs typeface="Poppins Medium"/>
                <a:sym typeface="Poppins Medium"/>
              </a:rPr>
              <a:t>Mission</a:t>
            </a:r>
          </a:p>
        </p:txBody>
      </p:sp>
      <p:sp>
        <p:nvSpPr>
          <p:cNvPr id="22" name="TextBox 22"/>
          <p:cNvSpPr txBox="1"/>
          <p:nvPr/>
        </p:nvSpPr>
        <p:spPr>
          <a:xfrm>
            <a:off x="1562100" y="7499350"/>
            <a:ext cx="2955238" cy="335541"/>
          </a:xfrm>
          <a:prstGeom prst="rect">
            <a:avLst/>
          </a:prstGeom>
        </p:spPr>
        <p:txBody>
          <a:bodyPr lIns="0" tIns="0" rIns="0" bIns="0" rtlCol="0" anchor="t">
            <a:spAutoFit/>
          </a:bodyPr>
          <a:lstStyle/>
          <a:p>
            <a:pPr algn="l">
              <a:lnSpc>
                <a:spcPts val="2800"/>
              </a:lnSpc>
            </a:pPr>
            <a:r>
              <a:rPr lang="en-US" sz="2000">
                <a:solidFill>
                  <a:srgbClr val="FFFFFF"/>
                </a:solidFill>
                <a:latin typeface="Open Sans"/>
                <a:ea typeface="Open Sans"/>
                <a:cs typeface="Open Sans"/>
                <a:sym typeface="Open Sans"/>
              </a:rPr>
              <a:t>.</a:t>
            </a:r>
            <a:endParaRPr lang="en-US" sz="2000" dirty="0">
              <a:solidFill>
                <a:srgbClr val="FFFFFF"/>
              </a:solidFill>
              <a:latin typeface="Open Sans"/>
              <a:ea typeface="Open Sans"/>
              <a:cs typeface="Open Sans"/>
              <a:sym typeface="Open Sans"/>
            </a:endParaRPr>
          </a:p>
        </p:txBody>
      </p:sp>
      <p:sp>
        <p:nvSpPr>
          <p:cNvPr id="26" name="AutoShape 26"/>
          <p:cNvSpPr/>
          <p:nvPr/>
        </p:nvSpPr>
        <p:spPr>
          <a:xfrm rot="-5400000">
            <a:off x="7275901" y="7352101"/>
            <a:ext cx="3736197" cy="0"/>
          </a:xfrm>
          <a:prstGeom prst="line">
            <a:avLst/>
          </a:prstGeom>
          <a:ln w="76200" cap="rnd">
            <a:solidFill>
              <a:srgbClr val="607F96"/>
            </a:solidFill>
            <a:prstDash val="solid"/>
            <a:headEnd type="none" w="sm" len="sm"/>
            <a:tailEnd type="none" w="sm" len="sm"/>
          </a:ln>
        </p:spPr>
      </p:sp>
      <p:sp>
        <p:nvSpPr>
          <p:cNvPr id="28" name="مربع نص 27">
            <a:extLst>
              <a:ext uri="{FF2B5EF4-FFF2-40B4-BE49-F238E27FC236}">
                <a16:creationId xmlns:a16="http://schemas.microsoft.com/office/drawing/2014/main" id="{F557677F-8A4F-CC3E-303D-992B830A3881}"/>
              </a:ext>
            </a:extLst>
          </p:cNvPr>
          <p:cNvSpPr txBox="1"/>
          <p:nvPr/>
        </p:nvSpPr>
        <p:spPr>
          <a:xfrm>
            <a:off x="1553893" y="6680729"/>
            <a:ext cx="7400924" cy="2554545"/>
          </a:xfrm>
          <a:prstGeom prst="rect">
            <a:avLst/>
          </a:prstGeom>
          <a:noFill/>
        </p:spPr>
        <p:txBody>
          <a:bodyPr wrap="square">
            <a:spAutoFit/>
          </a:bodyPr>
          <a:lstStyle/>
          <a:p>
            <a:r>
              <a:rPr lang="en-US" sz="3200" dirty="0"/>
              <a:t>To be a pioneer in providing innovative engineering and construction solutions that contribute to building a sustainable and prosperous future in Libya</a:t>
            </a:r>
            <a:r>
              <a:rPr lang="en-US" sz="3200" dirty="0">
                <a:solidFill>
                  <a:schemeClr val="bg1"/>
                </a:solidFill>
              </a:rPr>
              <a:t>.</a:t>
            </a:r>
            <a:endParaRPr lang="ar-LY" sz="3200" dirty="0">
              <a:solidFill>
                <a:schemeClr val="bg1"/>
              </a:solidFill>
            </a:endParaRPr>
          </a:p>
        </p:txBody>
      </p:sp>
      <p:sp>
        <p:nvSpPr>
          <p:cNvPr id="30" name="مربع نص 29">
            <a:extLst>
              <a:ext uri="{FF2B5EF4-FFF2-40B4-BE49-F238E27FC236}">
                <a16:creationId xmlns:a16="http://schemas.microsoft.com/office/drawing/2014/main" id="{7E2AD5C1-5C6C-1181-3621-65F1657C21C5}"/>
              </a:ext>
            </a:extLst>
          </p:cNvPr>
          <p:cNvSpPr txBox="1"/>
          <p:nvPr/>
        </p:nvSpPr>
        <p:spPr>
          <a:xfrm>
            <a:off x="10248495" y="6668558"/>
            <a:ext cx="7734702" cy="2062103"/>
          </a:xfrm>
          <a:prstGeom prst="rect">
            <a:avLst/>
          </a:prstGeom>
          <a:noFill/>
        </p:spPr>
        <p:txBody>
          <a:bodyPr wrap="square">
            <a:spAutoFit/>
          </a:bodyPr>
          <a:lstStyle/>
          <a:p>
            <a:r>
              <a:rPr lang="en-US" sz="3200" dirty="0"/>
              <a:t>To deliver projects with integrity and quality, ensuring a safe working environment and enhancing efficiency and professionalism at all levels.</a:t>
            </a:r>
            <a:endParaRPr lang="ar-LY"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2C025A8-18E6-E868-F14A-5E969E65F2A4}"/>
              </a:ext>
            </a:extLst>
          </p:cNvPr>
          <p:cNvPicPr>
            <a:picLocks noChangeAspect="1"/>
          </p:cNvPicPr>
          <p:nvPr/>
        </p:nvPicPr>
        <p:blipFill>
          <a:blip r:embed="rId2"/>
          <a:stretch>
            <a:fillRect/>
          </a:stretch>
        </p:blipFill>
        <p:spPr>
          <a:xfrm>
            <a:off x="196674" y="0"/>
            <a:ext cx="17894651" cy="10287000"/>
          </a:xfrm>
          <a:prstGeom prst="rect">
            <a:avLst/>
          </a:prstGeom>
        </p:spPr>
      </p:pic>
    </p:spTree>
    <p:extLst>
      <p:ext uri="{BB962C8B-B14F-4D97-AF65-F5344CB8AC3E}">
        <p14:creationId xmlns:p14="http://schemas.microsoft.com/office/powerpoint/2010/main" val="170477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23038" y="5023202"/>
            <a:ext cx="5841165" cy="3759552"/>
            <a:chOff x="0" y="0"/>
            <a:chExt cx="5513070" cy="3548380"/>
          </a:xfrm>
        </p:grpSpPr>
        <p:sp>
          <p:nvSpPr>
            <p:cNvPr id="3" name="Freeform 3"/>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2"/>
              <a:stretch>
                <a:fillRect t="-1824" b="-1824"/>
              </a:stretch>
            </a:blipFill>
          </p:spPr>
        </p:sp>
      </p:grpSp>
      <p:grpSp>
        <p:nvGrpSpPr>
          <p:cNvPr id="10" name="Group 10"/>
          <p:cNvGrpSpPr/>
          <p:nvPr/>
        </p:nvGrpSpPr>
        <p:grpSpPr>
          <a:xfrm rot="5400000">
            <a:off x="-1240575" y="2100944"/>
            <a:ext cx="2228680" cy="637694"/>
            <a:chOff x="0" y="0"/>
            <a:chExt cx="586977" cy="167952"/>
          </a:xfrm>
        </p:grpSpPr>
        <p:sp>
          <p:nvSpPr>
            <p:cNvPr id="11" name="Freeform 11"/>
            <p:cNvSpPr/>
            <p:nvPr/>
          </p:nvSpPr>
          <p:spPr>
            <a:xfrm>
              <a:off x="0" y="0"/>
              <a:ext cx="586977" cy="167952"/>
            </a:xfrm>
            <a:custGeom>
              <a:avLst/>
              <a:gdLst/>
              <a:ahLst/>
              <a:cxnLst/>
              <a:rect l="l" t="t" r="r" b="b"/>
              <a:pathLst>
                <a:path w="586977" h="167952">
                  <a:moveTo>
                    <a:pt x="0" y="0"/>
                  </a:moveTo>
                  <a:lnTo>
                    <a:pt x="586977" y="0"/>
                  </a:lnTo>
                  <a:lnTo>
                    <a:pt x="586977" y="167952"/>
                  </a:lnTo>
                  <a:lnTo>
                    <a:pt x="0" y="167952"/>
                  </a:lnTo>
                  <a:close/>
                </a:path>
              </a:pathLst>
            </a:custGeom>
            <a:solidFill>
              <a:srgbClr val="607F96"/>
            </a:solidFill>
          </p:spPr>
        </p:sp>
        <p:sp>
          <p:nvSpPr>
            <p:cNvPr id="12" name="TextBox 12"/>
            <p:cNvSpPr txBox="1"/>
            <p:nvPr/>
          </p:nvSpPr>
          <p:spPr>
            <a:xfrm>
              <a:off x="0" y="-38100"/>
              <a:ext cx="586977" cy="206052"/>
            </a:xfrm>
            <a:prstGeom prst="rect">
              <a:avLst/>
            </a:prstGeom>
          </p:spPr>
          <p:txBody>
            <a:bodyPr lIns="50800" tIns="50800" rIns="50800" bIns="50800" rtlCol="0" anchor="ctr"/>
            <a:lstStyle/>
            <a:p>
              <a:pPr algn="ctr">
                <a:lnSpc>
                  <a:spcPts val="2532"/>
                </a:lnSpc>
              </a:pPr>
              <a:endParaRPr/>
            </a:p>
          </p:txBody>
        </p:sp>
      </p:grpSp>
      <p:sp>
        <p:nvSpPr>
          <p:cNvPr id="14" name="TextBox 14"/>
          <p:cNvSpPr txBox="1"/>
          <p:nvPr/>
        </p:nvSpPr>
        <p:spPr>
          <a:xfrm>
            <a:off x="1028700" y="781050"/>
            <a:ext cx="5880657" cy="3150863"/>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Medium"/>
                <a:ea typeface="Poppins Medium"/>
                <a:cs typeface="Poppins Medium"/>
                <a:sym typeface="Poppins Medium"/>
              </a:rPr>
              <a:t>Completed Projects</a:t>
            </a:r>
          </a:p>
        </p:txBody>
      </p:sp>
      <p:sp>
        <p:nvSpPr>
          <p:cNvPr id="15" name="AutoShape 15"/>
          <p:cNvSpPr/>
          <p:nvPr/>
        </p:nvSpPr>
        <p:spPr>
          <a:xfrm rot="-5400000">
            <a:off x="2966007" y="5119688"/>
            <a:ext cx="8229600" cy="0"/>
          </a:xfrm>
          <a:prstGeom prst="line">
            <a:avLst/>
          </a:prstGeom>
          <a:ln w="47625" cap="rnd">
            <a:solidFill>
              <a:srgbClr val="607F96"/>
            </a:solidFill>
            <a:prstDash val="solid"/>
            <a:headEnd type="none" w="sm" len="sm"/>
            <a:tailEnd type="none" w="sm" len="sm"/>
          </a:ln>
        </p:spPr>
      </p:sp>
      <p:grpSp>
        <p:nvGrpSpPr>
          <p:cNvPr id="16" name="Group 16"/>
          <p:cNvGrpSpPr/>
          <p:nvPr/>
        </p:nvGrpSpPr>
        <p:grpSpPr>
          <a:xfrm>
            <a:off x="4080432" y="0"/>
            <a:ext cx="6000750" cy="1133475"/>
            <a:chOff x="0" y="0"/>
            <a:chExt cx="1580444" cy="298528"/>
          </a:xfrm>
        </p:grpSpPr>
        <p:sp>
          <p:nvSpPr>
            <p:cNvPr id="17" name="Freeform 17"/>
            <p:cNvSpPr/>
            <p:nvPr/>
          </p:nvSpPr>
          <p:spPr>
            <a:xfrm>
              <a:off x="0" y="0"/>
              <a:ext cx="1580444" cy="298528"/>
            </a:xfrm>
            <a:custGeom>
              <a:avLst/>
              <a:gdLst/>
              <a:ahLst/>
              <a:cxnLst/>
              <a:rect l="l" t="t" r="r" b="b"/>
              <a:pathLst>
                <a:path w="1580444" h="298528">
                  <a:moveTo>
                    <a:pt x="790222" y="298528"/>
                  </a:moveTo>
                  <a:lnTo>
                    <a:pt x="1580444" y="0"/>
                  </a:lnTo>
                  <a:lnTo>
                    <a:pt x="0" y="0"/>
                  </a:lnTo>
                  <a:lnTo>
                    <a:pt x="790222" y="298528"/>
                  </a:lnTo>
                  <a:close/>
                </a:path>
              </a:pathLst>
            </a:custGeom>
            <a:solidFill>
              <a:srgbClr val="607F96"/>
            </a:solidFill>
          </p:spPr>
        </p:sp>
        <p:sp>
          <p:nvSpPr>
            <p:cNvPr id="18" name="TextBox 18"/>
            <p:cNvSpPr txBox="1"/>
            <p:nvPr/>
          </p:nvSpPr>
          <p:spPr>
            <a:xfrm>
              <a:off x="246944" y="-7252"/>
              <a:ext cx="1086556" cy="167177"/>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rot="-10800000">
            <a:off x="4080432" y="9154230"/>
            <a:ext cx="6000750" cy="1133475"/>
            <a:chOff x="0" y="0"/>
            <a:chExt cx="1580444" cy="298528"/>
          </a:xfrm>
        </p:grpSpPr>
        <p:sp>
          <p:nvSpPr>
            <p:cNvPr id="20" name="Freeform 20"/>
            <p:cNvSpPr/>
            <p:nvPr/>
          </p:nvSpPr>
          <p:spPr>
            <a:xfrm>
              <a:off x="0" y="0"/>
              <a:ext cx="1580444" cy="298528"/>
            </a:xfrm>
            <a:custGeom>
              <a:avLst/>
              <a:gdLst/>
              <a:ahLst/>
              <a:cxnLst/>
              <a:rect l="l" t="t" r="r" b="b"/>
              <a:pathLst>
                <a:path w="1580444" h="298528">
                  <a:moveTo>
                    <a:pt x="790222" y="298528"/>
                  </a:moveTo>
                  <a:lnTo>
                    <a:pt x="1580444" y="0"/>
                  </a:lnTo>
                  <a:lnTo>
                    <a:pt x="0" y="0"/>
                  </a:lnTo>
                  <a:lnTo>
                    <a:pt x="790222" y="298528"/>
                  </a:lnTo>
                  <a:close/>
                </a:path>
              </a:pathLst>
            </a:custGeom>
            <a:solidFill>
              <a:srgbClr val="607F96"/>
            </a:solidFill>
          </p:spPr>
        </p:sp>
        <p:sp>
          <p:nvSpPr>
            <p:cNvPr id="21" name="TextBox 21"/>
            <p:cNvSpPr txBox="1"/>
            <p:nvPr/>
          </p:nvSpPr>
          <p:spPr>
            <a:xfrm>
              <a:off x="246944" y="-7252"/>
              <a:ext cx="1086556" cy="167177"/>
            </a:xfrm>
            <a:prstGeom prst="rect">
              <a:avLst/>
            </a:prstGeom>
          </p:spPr>
          <p:txBody>
            <a:bodyPr lIns="50800" tIns="50800" rIns="50800" bIns="50800" rtlCol="0" anchor="ctr"/>
            <a:lstStyle/>
            <a:p>
              <a:pPr algn="ctr">
                <a:lnSpc>
                  <a:spcPts val="2520"/>
                </a:lnSpc>
              </a:pPr>
              <a:endParaRPr/>
            </a:p>
          </p:txBody>
        </p:sp>
      </p:grpSp>
      <p:sp>
        <p:nvSpPr>
          <p:cNvPr id="27" name="TextBox 27"/>
          <p:cNvSpPr txBox="1"/>
          <p:nvPr/>
        </p:nvSpPr>
        <p:spPr>
          <a:xfrm>
            <a:off x="9786725" y="8204200"/>
            <a:ext cx="7472575" cy="335541"/>
          </a:xfrm>
          <a:prstGeom prst="rect">
            <a:avLst/>
          </a:prstGeom>
        </p:spPr>
        <p:txBody>
          <a:bodyPr lIns="0" tIns="0" rIns="0" bIns="0" rtlCol="0" anchor="t">
            <a:spAutoFit/>
          </a:bodyPr>
          <a:lstStyle/>
          <a:p>
            <a:pPr algn="l">
              <a:lnSpc>
                <a:spcPts val="2800"/>
              </a:lnSpc>
            </a:pPr>
            <a:r>
              <a:rPr lang="en-US" sz="2000" dirty="0">
                <a:solidFill>
                  <a:srgbClr val="FFFFFF"/>
                </a:solidFill>
                <a:latin typeface="Open Sans"/>
                <a:ea typeface="Open Sans"/>
                <a:cs typeface="Open Sans"/>
                <a:sym typeface="Open Sans"/>
              </a:rPr>
              <a:t>.</a:t>
            </a:r>
          </a:p>
        </p:txBody>
      </p:sp>
      <p:sp>
        <p:nvSpPr>
          <p:cNvPr id="29" name="مربع نص 28">
            <a:extLst>
              <a:ext uri="{FF2B5EF4-FFF2-40B4-BE49-F238E27FC236}">
                <a16:creationId xmlns:a16="http://schemas.microsoft.com/office/drawing/2014/main" id="{B146BD58-19EF-0ADA-6887-222548FF97D6}"/>
              </a:ext>
            </a:extLst>
          </p:cNvPr>
          <p:cNvSpPr txBox="1"/>
          <p:nvPr/>
        </p:nvSpPr>
        <p:spPr>
          <a:xfrm>
            <a:off x="7893844" y="707282"/>
            <a:ext cx="9365456" cy="8710077"/>
          </a:xfrm>
          <a:prstGeom prst="rect">
            <a:avLst/>
          </a:prstGeom>
          <a:noFill/>
        </p:spPr>
        <p:txBody>
          <a:bodyPr wrap="square">
            <a:spAutoFit/>
          </a:bodyPr>
          <a:lstStyle/>
          <a:p>
            <a:r>
              <a:rPr lang="en-US" sz="2800" dirty="0">
                <a:solidFill>
                  <a:schemeClr val="bg1"/>
                </a:solidFill>
              </a:rPr>
              <a:t>•</a:t>
            </a:r>
            <a:r>
              <a:rPr lang="en-US" sz="2800" dirty="0"/>
              <a:t> Execution of sewage lines for the Infrastructure Project – Phase I.</a:t>
            </a:r>
          </a:p>
          <a:p>
            <a:r>
              <a:rPr lang="en-US" sz="2800" dirty="0"/>
              <a:t>• Execution of sidewalks and sewage lines for the Infrastructure Project – Phase II.</a:t>
            </a:r>
          </a:p>
          <a:p>
            <a:r>
              <a:rPr lang="en-US" sz="2800" dirty="0"/>
              <a:t>• Water supply works for the 52 Ministerial Villas Project.</a:t>
            </a:r>
          </a:p>
          <a:p>
            <a:r>
              <a:rPr lang="en-US" sz="2800" dirty="0"/>
              <a:t>• Construction of 100 housing units in Umm Al-Qandeel.</a:t>
            </a:r>
          </a:p>
          <a:p>
            <a:r>
              <a:rPr lang="en-US" sz="2800" dirty="0"/>
              <a:t>• Construction of 18 housing units with infrastructure in Sirte City.</a:t>
            </a:r>
          </a:p>
          <a:p>
            <a:r>
              <a:rPr lang="en-US" sz="2800" dirty="0"/>
              <a:t>• Construction of 20 housing units in Sirte City.</a:t>
            </a:r>
          </a:p>
          <a:p>
            <a:r>
              <a:rPr lang="en-US" sz="2800" dirty="0"/>
              <a:t>• Maintenance of Sirte Public Stadium – concrete repair and facility preparation.</a:t>
            </a:r>
          </a:p>
          <a:p>
            <a:r>
              <a:rPr lang="en-US" sz="2800" dirty="0"/>
              <a:t>• Construction of the Transport Department hangar at Sirte University.</a:t>
            </a:r>
          </a:p>
          <a:p>
            <a:r>
              <a:rPr lang="en-US" sz="2800" dirty="0"/>
              <a:t>• Maintenance of the Libyan Intelligence Building.</a:t>
            </a:r>
          </a:p>
          <a:p>
            <a:r>
              <a:rPr lang="en-US" sz="2800" dirty="0"/>
              <a:t>• Maintenance of the 66 kV Station in </a:t>
            </a:r>
            <a:r>
              <a:rPr lang="en-US" sz="2800" dirty="0" err="1"/>
              <a:t>Jarif</a:t>
            </a:r>
            <a:r>
              <a:rPr lang="en-US" sz="2800" dirty="0"/>
              <a:t> Area.</a:t>
            </a:r>
          </a:p>
          <a:p>
            <a:r>
              <a:rPr lang="en-US" sz="2800" dirty="0"/>
              <a:t>• Maintenance of the Major Consumers Building.</a:t>
            </a:r>
          </a:p>
          <a:p>
            <a:r>
              <a:rPr lang="en-US" sz="2800" dirty="0"/>
              <a:t>• Construction of the rear access road to Sirte University.</a:t>
            </a:r>
          </a:p>
          <a:p>
            <a:r>
              <a:rPr lang="en-US" sz="2800" dirty="0"/>
              <a:t>• Construction of a school in Wadi Al-</a:t>
            </a:r>
            <a:r>
              <a:rPr lang="en-US" sz="2800" dirty="0" err="1"/>
              <a:t>Mardum</a:t>
            </a:r>
            <a:r>
              <a:rPr lang="en-US" sz="2800" dirty="0"/>
              <a:t>.</a:t>
            </a:r>
          </a:p>
          <a:p>
            <a:r>
              <a:rPr lang="en-US" sz="2800" dirty="0"/>
              <a:t>• Maintenance of the utilities station at Ras Lanuf Plant.</a:t>
            </a:r>
          </a:p>
          <a:p>
            <a:r>
              <a:rPr lang="en-US" sz="2800" dirty="0"/>
              <a:t>• Maintenance of the tank at Ras Lanuf Station.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sp>
        <p:nvSpPr>
          <p:cNvPr id="23" name="TextBox 23"/>
          <p:cNvSpPr txBox="1"/>
          <p:nvPr/>
        </p:nvSpPr>
        <p:spPr>
          <a:xfrm>
            <a:off x="12696682" y="1208638"/>
            <a:ext cx="4562618" cy="297180"/>
          </a:xfrm>
          <a:prstGeom prst="rect">
            <a:avLst/>
          </a:prstGeom>
        </p:spPr>
        <p:txBody>
          <a:bodyPr lIns="0" tIns="0" rIns="0" bIns="0" rtlCol="0" anchor="t">
            <a:spAutoFit/>
          </a:bodyPr>
          <a:lstStyle/>
          <a:p>
            <a:pPr algn="r">
              <a:lnSpc>
                <a:spcPts val="2520"/>
              </a:lnSpc>
            </a:pPr>
            <a:r>
              <a:rPr lang="en-US" sz="1800">
                <a:solidFill>
                  <a:srgbClr val="FFFFFF"/>
                </a:solidFill>
                <a:latin typeface="Open Sans"/>
                <a:ea typeface="Open Sans"/>
                <a:cs typeface="Open Sans"/>
                <a:sym typeface="Open Sans"/>
              </a:rPr>
              <a:t>www.reallygreatsite.com</a:t>
            </a:r>
          </a:p>
        </p:txBody>
      </p:sp>
      <p:sp>
        <p:nvSpPr>
          <p:cNvPr id="31" name="TextBox 31"/>
          <p:cNvSpPr txBox="1"/>
          <p:nvPr/>
        </p:nvSpPr>
        <p:spPr>
          <a:xfrm>
            <a:off x="1028700" y="2191633"/>
            <a:ext cx="6282690" cy="1619250"/>
          </a:xfrm>
          <a:prstGeom prst="rect">
            <a:avLst/>
          </a:prstGeom>
        </p:spPr>
        <p:txBody>
          <a:bodyPr lIns="0" tIns="0" rIns="0" bIns="0" rtlCol="0" anchor="t">
            <a:spAutoFit/>
          </a:bodyPr>
          <a:lstStyle/>
          <a:p>
            <a:pPr algn="l">
              <a:lnSpc>
                <a:spcPts val="12599"/>
              </a:lnSpc>
            </a:pPr>
            <a:r>
              <a:rPr lang="en-US" sz="9000" b="1" dirty="0">
                <a:solidFill>
                  <a:srgbClr val="FFFFFF"/>
                </a:solidFill>
                <a:latin typeface="Poppins Medium"/>
                <a:ea typeface="Poppins Medium"/>
                <a:cs typeface="Poppins Medium"/>
                <a:sym typeface="Poppins Medium"/>
              </a:rPr>
              <a:t>PLAN</a:t>
            </a:r>
          </a:p>
        </p:txBody>
      </p:sp>
      <p:sp>
        <p:nvSpPr>
          <p:cNvPr id="32" name="TextBox 32"/>
          <p:cNvSpPr txBox="1"/>
          <p:nvPr/>
        </p:nvSpPr>
        <p:spPr>
          <a:xfrm>
            <a:off x="1028700" y="781050"/>
            <a:ext cx="6282690" cy="1619250"/>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Medium"/>
                <a:ea typeface="Poppins Medium"/>
                <a:cs typeface="Poppins Medium"/>
                <a:sym typeface="Poppins Medium"/>
              </a:rPr>
              <a:t>BUSINESS</a:t>
            </a:r>
          </a:p>
        </p:txBody>
      </p:sp>
      <p:sp>
        <p:nvSpPr>
          <p:cNvPr id="33" name="TextBox 33"/>
          <p:cNvSpPr txBox="1"/>
          <p:nvPr/>
        </p:nvSpPr>
        <p:spPr>
          <a:xfrm>
            <a:off x="1028700" y="4376290"/>
            <a:ext cx="14820900" cy="3800271"/>
          </a:xfrm>
          <a:prstGeom prst="rect">
            <a:avLst/>
          </a:prstGeom>
        </p:spPr>
        <p:txBody>
          <a:bodyPr wrap="square" lIns="0" tIns="0" rIns="0" bIns="0" rtlCol="0" anchor="t">
            <a:spAutoFit/>
          </a:bodyPr>
          <a:lstStyle/>
          <a:p>
            <a:pPr algn="l">
              <a:lnSpc>
                <a:spcPct val="150000"/>
              </a:lnSpc>
            </a:pPr>
            <a:r>
              <a:rPr lang="en-US" sz="2800" b="1" dirty="0">
                <a:solidFill>
                  <a:schemeClr val="bg2">
                    <a:lumMod val="60000"/>
                    <a:lumOff val="40000"/>
                  </a:schemeClr>
                </a:solidFill>
                <a:sym typeface="Open Sans"/>
              </a:rPr>
              <a:t>Objectives: </a:t>
            </a:r>
            <a:r>
              <a:rPr lang="en-US" sz="2800" dirty="0">
                <a:sym typeface="Open Sans"/>
              </a:rPr>
              <a:t>To implement high-quality residential and commercial </a:t>
            </a:r>
            <a:r>
              <a:rPr lang="en-US" sz="2800" dirty="0" err="1">
                <a:sym typeface="Open Sans"/>
              </a:rPr>
              <a:t>projects.Gradual</a:t>
            </a:r>
            <a:r>
              <a:rPr lang="en-US" sz="2800" dirty="0">
                <a:sym typeface="Open Sans"/>
              </a:rPr>
              <a:t> expansion in the local and then regional markets.</a:t>
            </a:r>
          </a:p>
          <a:p>
            <a:pPr algn="l">
              <a:lnSpc>
                <a:spcPct val="150000"/>
              </a:lnSpc>
            </a:pPr>
            <a:r>
              <a:rPr lang="en-US" sz="2800" b="1" dirty="0">
                <a:solidFill>
                  <a:schemeClr val="bg2">
                    <a:lumMod val="60000"/>
                    <a:lumOff val="40000"/>
                  </a:schemeClr>
                </a:solidFill>
                <a:sym typeface="Open Sans"/>
              </a:rPr>
              <a:t>Services</a:t>
            </a:r>
            <a:r>
              <a:rPr lang="en-US" sz="2800" dirty="0">
                <a:sym typeface="Open Sans"/>
              </a:rPr>
              <a:t>: General contracting, real estate development, maintenance, and operation.</a:t>
            </a:r>
          </a:p>
          <a:p>
            <a:pPr algn="l">
              <a:lnSpc>
                <a:spcPct val="150000"/>
              </a:lnSpc>
            </a:pPr>
            <a:r>
              <a:rPr lang="en-US" sz="2800" b="1" dirty="0">
                <a:solidFill>
                  <a:schemeClr val="bg2">
                    <a:lumMod val="60000"/>
                    <a:lumOff val="40000"/>
                  </a:schemeClr>
                </a:solidFill>
                <a:sym typeface="Open Sans"/>
              </a:rPr>
              <a:t>Structure</a:t>
            </a:r>
            <a:r>
              <a:rPr lang="en-US" sz="2800" dirty="0">
                <a:sym typeface="Open Sans"/>
              </a:rPr>
              <a:t>: General management, projects, finance, marketing, and technical support.</a:t>
            </a:r>
          </a:p>
          <a:p>
            <a:pPr algn="l">
              <a:lnSpc>
                <a:spcPct val="150000"/>
              </a:lnSpc>
            </a:pPr>
            <a:r>
              <a:rPr lang="en-US" sz="2800" b="1" dirty="0">
                <a:solidFill>
                  <a:schemeClr val="bg2">
                    <a:lumMod val="60000"/>
                    <a:lumOff val="40000"/>
                  </a:schemeClr>
                </a:solidFill>
                <a:sym typeface="Open Sans"/>
              </a:rPr>
              <a:t>Financing</a:t>
            </a:r>
            <a:r>
              <a:rPr lang="en-US" sz="2800" dirty="0">
                <a:sym typeface="Open Sans"/>
              </a:rPr>
              <a:t>: Founders' capital + bank financing + project </a:t>
            </a:r>
            <a:r>
              <a:rPr lang="en-US" sz="2800" dirty="0" err="1">
                <a:sym typeface="Open Sans"/>
              </a:rPr>
              <a:t>profits.Excellence</a:t>
            </a:r>
            <a:r>
              <a:rPr lang="en-US" sz="2800" dirty="0">
                <a:sym typeface="Open Sans"/>
              </a:rPr>
              <a:t>: Commitment, quality, transparency, and customer satisfaction</a:t>
            </a:r>
          </a:p>
        </p:txBody>
      </p:sp>
      <p:sp>
        <p:nvSpPr>
          <p:cNvPr id="34" name="AutoShape 34"/>
          <p:cNvSpPr/>
          <p:nvPr/>
        </p:nvSpPr>
        <p:spPr>
          <a:xfrm rot="-10800000">
            <a:off x="-181146" y="4377422"/>
            <a:ext cx="8930065" cy="0"/>
          </a:xfrm>
          <a:prstGeom prst="line">
            <a:avLst/>
          </a:prstGeom>
          <a:ln w="47625" cap="flat">
            <a:solidFill>
              <a:srgbClr val="607F96"/>
            </a:solidFill>
            <a:prstDash val="solid"/>
            <a:headEnd type="none" w="sm" len="sm"/>
            <a:tailEnd type="none" w="sm" len="sm"/>
          </a:ln>
        </p:spPr>
      </p:sp>
      <p:sp>
        <p:nvSpPr>
          <p:cNvPr id="35" name="AutoShape 35"/>
          <p:cNvSpPr/>
          <p:nvPr/>
        </p:nvSpPr>
        <p:spPr>
          <a:xfrm rot="-10800000">
            <a:off x="9797475" y="1866900"/>
            <a:ext cx="8617525" cy="0"/>
          </a:xfrm>
          <a:prstGeom prst="line">
            <a:avLst/>
          </a:prstGeom>
          <a:ln w="47625" cap="flat">
            <a:solidFill>
              <a:srgbClr val="607F96"/>
            </a:solidFill>
            <a:prstDash val="solid"/>
            <a:headEnd type="none" w="sm" len="sm"/>
            <a:tailEnd type="none" w="sm" len="sm"/>
          </a:ln>
        </p:spPr>
      </p:sp>
      <p:sp>
        <p:nvSpPr>
          <p:cNvPr id="36" name="AutoShape 36"/>
          <p:cNvSpPr/>
          <p:nvPr/>
        </p:nvSpPr>
        <p:spPr>
          <a:xfrm rot="-10800000">
            <a:off x="10661033" y="2439283"/>
            <a:ext cx="7753967" cy="0"/>
          </a:xfrm>
          <a:prstGeom prst="line">
            <a:avLst/>
          </a:prstGeom>
          <a:ln w="47625" cap="flat">
            <a:solidFill>
              <a:srgbClr val="607F96"/>
            </a:solidFill>
            <a:prstDash val="solid"/>
            <a:headEnd type="none" w="sm" len="sm"/>
            <a:tailEnd type="none" w="sm" len="sm"/>
          </a:ln>
        </p:spPr>
      </p:sp>
      <p:sp>
        <p:nvSpPr>
          <p:cNvPr id="37" name="AutoShape 37"/>
          <p:cNvSpPr/>
          <p:nvPr/>
        </p:nvSpPr>
        <p:spPr>
          <a:xfrm rot="8100000">
            <a:off x="6791444" y="3122161"/>
            <a:ext cx="3550414" cy="0"/>
          </a:xfrm>
          <a:prstGeom prst="line">
            <a:avLst/>
          </a:prstGeom>
          <a:ln w="47625" cap="flat">
            <a:solidFill>
              <a:srgbClr val="607F96"/>
            </a:solidFill>
            <a:prstDash val="solid"/>
            <a:headEnd type="none" w="sm" len="sm"/>
            <a:tailEnd type="none" w="sm" len="sm"/>
          </a:ln>
        </p:spPr>
      </p:sp>
      <p:sp>
        <p:nvSpPr>
          <p:cNvPr id="38" name="AutoShape 38"/>
          <p:cNvSpPr/>
          <p:nvPr/>
        </p:nvSpPr>
        <p:spPr>
          <a:xfrm rot="8100000">
            <a:off x="8334336" y="3404865"/>
            <a:ext cx="2750806" cy="0"/>
          </a:xfrm>
          <a:prstGeom prst="line">
            <a:avLst/>
          </a:prstGeom>
          <a:ln w="47625" cap="flat">
            <a:solidFill>
              <a:srgbClr val="607F96"/>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70051" y="685030"/>
            <a:ext cx="3508507" cy="3508507"/>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607F96">
                <a:alpha val="36863"/>
              </a:srgbClr>
            </a:solidFill>
          </p:spPr>
        </p:sp>
      </p:grpSp>
      <p:sp>
        <p:nvSpPr>
          <p:cNvPr id="4" name="TextBox 4"/>
          <p:cNvSpPr txBox="1"/>
          <p:nvPr/>
        </p:nvSpPr>
        <p:spPr>
          <a:xfrm>
            <a:off x="1028700" y="2191633"/>
            <a:ext cx="8115300" cy="1619250"/>
          </a:xfrm>
          <a:prstGeom prst="rect">
            <a:avLst/>
          </a:prstGeom>
        </p:spPr>
        <p:txBody>
          <a:bodyPr lIns="0" tIns="0" rIns="0" bIns="0" rtlCol="0" anchor="t">
            <a:spAutoFit/>
          </a:bodyPr>
          <a:lstStyle/>
          <a:p>
            <a:pPr algn="l">
              <a:lnSpc>
                <a:spcPts val="12599"/>
              </a:lnSpc>
            </a:pPr>
            <a:r>
              <a:rPr lang="en-US" sz="9000" b="1" dirty="0">
                <a:solidFill>
                  <a:srgbClr val="FFFFFF"/>
                </a:solidFill>
                <a:latin typeface="Poppins Medium"/>
                <a:ea typeface="Poppins Medium"/>
                <a:cs typeface="Poppins Medium"/>
                <a:sym typeface="Poppins Medium"/>
              </a:rPr>
              <a:t>STRATEGY</a:t>
            </a:r>
          </a:p>
        </p:txBody>
      </p:sp>
      <p:sp>
        <p:nvSpPr>
          <p:cNvPr id="6" name="TextBox 6"/>
          <p:cNvSpPr txBox="1"/>
          <p:nvPr/>
        </p:nvSpPr>
        <p:spPr>
          <a:xfrm>
            <a:off x="1028700" y="781050"/>
            <a:ext cx="8115300" cy="1619250"/>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Medium"/>
                <a:ea typeface="Poppins Medium"/>
                <a:cs typeface="Poppins Medium"/>
                <a:sym typeface="Poppins Medium"/>
              </a:rPr>
              <a:t>MARKETING</a:t>
            </a:r>
          </a:p>
        </p:txBody>
      </p:sp>
      <p:sp>
        <p:nvSpPr>
          <p:cNvPr id="7" name="AutoShape 7"/>
          <p:cNvSpPr/>
          <p:nvPr/>
        </p:nvSpPr>
        <p:spPr>
          <a:xfrm>
            <a:off x="11092273" y="1937633"/>
            <a:ext cx="6167027" cy="0"/>
          </a:xfrm>
          <a:prstGeom prst="line">
            <a:avLst/>
          </a:prstGeom>
          <a:ln w="28575" cap="flat">
            <a:solidFill>
              <a:srgbClr val="607F96"/>
            </a:solidFill>
            <a:prstDash val="solid"/>
            <a:headEnd type="none" w="sm" len="sm"/>
            <a:tailEnd type="none" w="sm" len="sm"/>
          </a:ln>
        </p:spPr>
      </p:sp>
      <p:sp>
        <p:nvSpPr>
          <p:cNvPr id="8" name="Freeform 8"/>
          <p:cNvSpPr/>
          <p:nvPr/>
        </p:nvSpPr>
        <p:spPr>
          <a:xfrm>
            <a:off x="10010783" y="1325362"/>
            <a:ext cx="804961" cy="793246"/>
          </a:xfrm>
          <a:custGeom>
            <a:avLst/>
            <a:gdLst/>
            <a:ahLst/>
            <a:cxnLst/>
            <a:rect l="l" t="t" r="r" b="b"/>
            <a:pathLst>
              <a:path w="804961" h="793246">
                <a:moveTo>
                  <a:pt x="0" y="0"/>
                </a:moveTo>
                <a:lnTo>
                  <a:pt x="804961" y="0"/>
                </a:lnTo>
                <a:lnTo>
                  <a:pt x="804961" y="793246"/>
                </a:lnTo>
                <a:lnTo>
                  <a:pt x="0" y="793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1092273" y="1239637"/>
            <a:ext cx="6167027" cy="511679"/>
          </a:xfrm>
          <a:prstGeom prst="rect">
            <a:avLst/>
          </a:prstGeom>
        </p:spPr>
        <p:txBody>
          <a:bodyPr lIns="0" tIns="0" rIns="0" bIns="0" rtlCol="0" anchor="t">
            <a:spAutoFit/>
          </a:bodyPr>
          <a:lstStyle/>
          <a:p>
            <a:pPr algn="l">
              <a:lnSpc>
                <a:spcPts val="4200"/>
              </a:lnSpc>
            </a:pPr>
            <a:r>
              <a:rPr lang="en-US" sz="3000" b="1" dirty="0">
                <a:solidFill>
                  <a:srgbClr val="93CAFF"/>
                </a:solidFill>
                <a:latin typeface="Poppins Medium"/>
                <a:ea typeface="Poppins Medium"/>
                <a:cs typeface="Poppins Medium"/>
                <a:sym typeface="Poppins Medium"/>
              </a:rPr>
              <a:t>Digital Marketing</a:t>
            </a:r>
          </a:p>
        </p:txBody>
      </p:sp>
      <p:sp>
        <p:nvSpPr>
          <p:cNvPr id="10" name="TextBox 10"/>
          <p:cNvSpPr txBox="1"/>
          <p:nvPr/>
        </p:nvSpPr>
        <p:spPr>
          <a:xfrm>
            <a:off x="10248811" y="2070983"/>
            <a:ext cx="7010490" cy="1436291"/>
          </a:xfrm>
          <a:prstGeom prst="rect">
            <a:avLst/>
          </a:prstGeom>
        </p:spPr>
        <p:txBody>
          <a:bodyPr wrap="square" lIns="0" tIns="0" rIns="0" bIns="0" rtlCol="0" anchor="t">
            <a:spAutoFit/>
          </a:bodyPr>
          <a:lstStyle/>
          <a:p>
            <a:pPr algn="l">
              <a:lnSpc>
                <a:spcPts val="2800"/>
              </a:lnSpc>
            </a:pPr>
            <a:r>
              <a:rPr lang="en-US" sz="2400" dirty="0">
                <a:solidFill>
                  <a:srgbClr val="FFFFFF"/>
                </a:solidFill>
                <a:latin typeface="Open Sans"/>
                <a:ea typeface="Open Sans"/>
                <a:cs typeface="Open Sans"/>
                <a:sym typeface="Open Sans"/>
              </a:rPr>
              <a:t>Using online platforms such as the official website and social media to showcase ongoing and completed projects and share the company's success stories.</a:t>
            </a:r>
          </a:p>
        </p:txBody>
      </p:sp>
      <p:sp>
        <p:nvSpPr>
          <p:cNvPr id="11" name="AutoShape 11"/>
          <p:cNvSpPr/>
          <p:nvPr/>
        </p:nvSpPr>
        <p:spPr>
          <a:xfrm>
            <a:off x="11092271" y="4358291"/>
            <a:ext cx="6167027" cy="0"/>
          </a:xfrm>
          <a:prstGeom prst="line">
            <a:avLst/>
          </a:prstGeom>
          <a:ln w="28575" cap="flat">
            <a:solidFill>
              <a:srgbClr val="607F96"/>
            </a:solidFill>
            <a:prstDash val="solid"/>
            <a:headEnd type="none" w="sm" len="sm"/>
            <a:tailEnd type="none" w="sm" len="sm"/>
          </a:ln>
        </p:spPr>
      </p:sp>
      <p:sp>
        <p:nvSpPr>
          <p:cNvPr id="12" name="Freeform 12"/>
          <p:cNvSpPr/>
          <p:nvPr/>
        </p:nvSpPr>
        <p:spPr>
          <a:xfrm>
            <a:off x="9830647" y="3523475"/>
            <a:ext cx="804961" cy="793246"/>
          </a:xfrm>
          <a:custGeom>
            <a:avLst/>
            <a:gdLst/>
            <a:ahLst/>
            <a:cxnLst/>
            <a:rect l="l" t="t" r="r" b="b"/>
            <a:pathLst>
              <a:path w="804961" h="793246">
                <a:moveTo>
                  <a:pt x="0" y="0"/>
                </a:moveTo>
                <a:lnTo>
                  <a:pt x="804961" y="0"/>
                </a:lnTo>
                <a:lnTo>
                  <a:pt x="804961" y="793246"/>
                </a:lnTo>
                <a:lnTo>
                  <a:pt x="0" y="793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1092272" y="3676221"/>
            <a:ext cx="6167027" cy="511679"/>
          </a:xfrm>
          <a:prstGeom prst="rect">
            <a:avLst/>
          </a:prstGeom>
        </p:spPr>
        <p:txBody>
          <a:bodyPr wrap="square" lIns="0" tIns="0" rIns="0" bIns="0" rtlCol="0" anchor="t">
            <a:spAutoFit/>
          </a:bodyPr>
          <a:lstStyle/>
          <a:p>
            <a:pPr algn="l">
              <a:lnSpc>
                <a:spcPts val="4200"/>
              </a:lnSpc>
            </a:pPr>
            <a:r>
              <a:rPr lang="en-US" sz="3000" b="1" dirty="0">
                <a:solidFill>
                  <a:srgbClr val="93CAFF"/>
                </a:solidFill>
                <a:latin typeface="Poppins Medium"/>
                <a:ea typeface="Poppins Medium"/>
                <a:cs typeface="Poppins Medium"/>
                <a:sym typeface="Poppins Medium"/>
              </a:rPr>
              <a:t>Relationships and Partnerships</a:t>
            </a:r>
          </a:p>
        </p:txBody>
      </p:sp>
      <p:sp>
        <p:nvSpPr>
          <p:cNvPr id="14" name="TextBox 14"/>
          <p:cNvSpPr txBox="1"/>
          <p:nvPr/>
        </p:nvSpPr>
        <p:spPr>
          <a:xfrm>
            <a:off x="10248810" y="4696523"/>
            <a:ext cx="7581989" cy="1077218"/>
          </a:xfrm>
          <a:prstGeom prst="rect">
            <a:avLst/>
          </a:prstGeom>
        </p:spPr>
        <p:txBody>
          <a:bodyPr wrap="square" lIns="0" tIns="0" rIns="0" bIns="0" rtlCol="0" anchor="t">
            <a:spAutoFit/>
          </a:bodyPr>
          <a:lstStyle/>
          <a:p>
            <a:pPr algn="l">
              <a:lnSpc>
                <a:spcPts val="2800"/>
              </a:lnSpc>
            </a:pPr>
            <a:r>
              <a:rPr lang="en-US" sz="2400" dirty="0">
                <a:solidFill>
                  <a:srgbClr val="FFFFFF"/>
                </a:solidFill>
                <a:latin typeface="Open Sans"/>
                <a:ea typeface="Open Sans"/>
                <a:cs typeface="Open Sans"/>
                <a:sym typeface="Open Sans"/>
              </a:rPr>
              <a:t>Establishing strategic partnerships with government agencies and real estate developers to expand the scope of projects.</a:t>
            </a:r>
          </a:p>
        </p:txBody>
      </p:sp>
      <p:sp>
        <p:nvSpPr>
          <p:cNvPr id="15" name="AutoShape 15"/>
          <p:cNvSpPr/>
          <p:nvPr/>
        </p:nvSpPr>
        <p:spPr>
          <a:xfrm>
            <a:off x="10667953" y="6881154"/>
            <a:ext cx="6167027" cy="0"/>
          </a:xfrm>
          <a:prstGeom prst="line">
            <a:avLst/>
          </a:prstGeom>
          <a:ln w="28575" cap="flat">
            <a:solidFill>
              <a:srgbClr val="607F96"/>
            </a:solidFill>
            <a:prstDash val="solid"/>
            <a:headEnd type="none" w="sm" len="sm"/>
            <a:tailEnd type="none" w="sm" len="sm"/>
          </a:ln>
        </p:spPr>
      </p:sp>
      <p:sp>
        <p:nvSpPr>
          <p:cNvPr id="16" name="Freeform 16"/>
          <p:cNvSpPr/>
          <p:nvPr/>
        </p:nvSpPr>
        <p:spPr>
          <a:xfrm>
            <a:off x="9775163" y="6055858"/>
            <a:ext cx="750012" cy="624124"/>
          </a:xfrm>
          <a:custGeom>
            <a:avLst/>
            <a:gdLst/>
            <a:ahLst/>
            <a:cxnLst/>
            <a:rect l="l" t="t" r="r" b="b"/>
            <a:pathLst>
              <a:path w="804961" h="793246">
                <a:moveTo>
                  <a:pt x="0" y="0"/>
                </a:moveTo>
                <a:lnTo>
                  <a:pt x="804961" y="0"/>
                </a:lnTo>
                <a:lnTo>
                  <a:pt x="804961" y="793246"/>
                </a:lnTo>
                <a:lnTo>
                  <a:pt x="0" y="793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0758341" y="6132792"/>
            <a:ext cx="6167027" cy="511679"/>
          </a:xfrm>
          <a:prstGeom prst="rect">
            <a:avLst/>
          </a:prstGeom>
        </p:spPr>
        <p:txBody>
          <a:bodyPr lIns="0" tIns="0" rIns="0" bIns="0" rtlCol="0" anchor="t">
            <a:spAutoFit/>
          </a:bodyPr>
          <a:lstStyle/>
          <a:p>
            <a:pPr algn="l">
              <a:lnSpc>
                <a:spcPts val="4200"/>
              </a:lnSpc>
            </a:pPr>
            <a:r>
              <a:rPr lang="en-US" sz="3000" b="1" dirty="0">
                <a:solidFill>
                  <a:srgbClr val="93CAFF"/>
                </a:solidFill>
                <a:latin typeface="Poppins Medium"/>
                <a:ea typeface="Poppins Medium"/>
                <a:cs typeface="Poppins Medium"/>
                <a:sym typeface="Poppins Medium"/>
              </a:rPr>
              <a:t>Field Advertising</a:t>
            </a:r>
          </a:p>
        </p:txBody>
      </p:sp>
      <p:sp>
        <p:nvSpPr>
          <p:cNvPr id="18" name="TextBox 18"/>
          <p:cNvSpPr txBox="1"/>
          <p:nvPr/>
        </p:nvSpPr>
        <p:spPr>
          <a:xfrm>
            <a:off x="11092273" y="8204200"/>
            <a:ext cx="6167027" cy="335541"/>
          </a:xfrm>
          <a:prstGeom prst="rect">
            <a:avLst/>
          </a:prstGeom>
        </p:spPr>
        <p:txBody>
          <a:bodyPr lIns="0" tIns="0" rIns="0" bIns="0" rtlCol="0" anchor="t">
            <a:spAutoFit/>
          </a:bodyPr>
          <a:lstStyle/>
          <a:p>
            <a:pPr algn="l">
              <a:lnSpc>
                <a:spcPts val="2800"/>
              </a:lnSpc>
            </a:pPr>
            <a:endParaRPr lang="en-US" sz="2000" dirty="0">
              <a:solidFill>
                <a:srgbClr val="FFFFFF"/>
              </a:solidFill>
              <a:latin typeface="Open Sans"/>
              <a:ea typeface="Open Sans"/>
              <a:cs typeface="Open Sans"/>
              <a:sym typeface="Open Sans"/>
            </a:endParaRPr>
          </a:p>
        </p:txBody>
      </p:sp>
      <p:sp>
        <p:nvSpPr>
          <p:cNvPr id="19" name="AutoShape 19"/>
          <p:cNvSpPr/>
          <p:nvPr/>
        </p:nvSpPr>
        <p:spPr>
          <a:xfrm>
            <a:off x="2110190" y="8070850"/>
            <a:ext cx="6167027" cy="0"/>
          </a:xfrm>
          <a:prstGeom prst="line">
            <a:avLst/>
          </a:prstGeom>
          <a:ln w="28575" cap="flat">
            <a:solidFill>
              <a:srgbClr val="607F96"/>
            </a:solidFill>
            <a:prstDash val="solid"/>
            <a:headEnd type="none" w="sm" len="sm"/>
            <a:tailEnd type="none" w="sm" len="sm"/>
          </a:ln>
        </p:spPr>
      </p:sp>
      <p:sp>
        <p:nvSpPr>
          <p:cNvPr id="20" name="Freeform 20"/>
          <p:cNvSpPr/>
          <p:nvPr/>
        </p:nvSpPr>
        <p:spPr>
          <a:xfrm>
            <a:off x="1028700" y="7458579"/>
            <a:ext cx="804961" cy="793246"/>
          </a:xfrm>
          <a:custGeom>
            <a:avLst/>
            <a:gdLst/>
            <a:ahLst/>
            <a:cxnLst/>
            <a:rect l="l" t="t" r="r" b="b"/>
            <a:pathLst>
              <a:path w="804961" h="793246">
                <a:moveTo>
                  <a:pt x="0" y="0"/>
                </a:moveTo>
                <a:lnTo>
                  <a:pt x="804961" y="0"/>
                </a:lnTo>
                <a:lnTo>
                  <a:pt x="804961" y="793246"/>
                </a:lnTo>
                <a:lnTo>
                  <a:pt x="0" y="793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TextBox 21"/>
          <p:cNvSpPr txBox="1"/>
          <p:nvPr/>
        </p:nvSpPr>
        <p:spPr>
          <a:xfrm>
            <a:off x="2110190" y="7372854"/>
            <a:ext cx="6167027" cy="511679"/>
          </a:xfrm>
          <a:prstGeom prst="rect">
            <a:avLst/>
          </a:prstGeom>
        </p:spPr>
        <p:txBody>
          <a:bodyPr lIns="0" tIns="0" rIns="0" bIns="0" rtlCol="0" anchor="t">
            <a:spAutoFit/>
          </a:bodyPr>
          <a:lstStyle/>
          <a:p>
            <a:pPr algn="l">
              <a:lnSpc>
                <a:spcPts val="4200"/>
              </a:lnSpc>
            </a:pPr>
            <a:r>
              <a:rPr lang="en-US" sz="3000" b="1" dirty="0">
                <a:solidFill>
                  <a:srgbClr val="93CAFF"/>
                </a:solidFill>
                <a:latin typeface="Poppins Medium"/>
                <a:ea typeface="Poppins Medium"/>
                <a:cs typeface="Poppins Medium"/>
                <a:sym typeface="Poppins Medium"/>
              </a:rPr>
              <a:t>Identity and Branding:</a:t>
            </a:r>
          </a:p>
        </p:txBody>
      </p:sp>
      <p:sp>
        <p:nvSpPr>
          <p:cNvPr id="22" name="TextBox 22"/>
          <p:cNvSpPr txBox="1"/>
          <p:nvPr/>
        </p:nvSpPr>
        <p:spPr>
          <a:xfrm>
            <a:off x="881143" y="8300886"/>
            <a:ext cx="7248517" cy="1602939"/>
          </a:xfrm>
          <a:prstGeom prst="rect">
            <a:avLst/>
          </a:prstGeom>
        </p:spPr>
        <p:txBody>
          <a:bodyPr wrap="square" lIns="0" tIns="0" rIns="0" bIns="0" rtlCol="0" anchor="t">
            <a:spAutoFit/>
          </a:bodyPr>
          <a:lstStyle/>
          <a:p>
            <a:pPr algn="l">
              <a:lnSpc>
                <a:spcPct val="150000"/>
              </a:lnSpc>
            </a:pPr>
            <a:r>
              <a:rPr lang="en-US" sz="2400" dirty="0">
                <a:solidFill>
                  <a:srgbClr val="FFFFFF"/>
                </a:solidFill>
                <a:latin typeface="Open Sans"/>
                <a:ea typeface="Open Sans"/>
                <a:cs typeface="Open Sans"/>
                <a:sym typeface="Open Sans"/>
              </a:rPr>
              <a:t>Building a professional image that reflects quality and commitment to project implementation, while highlighting the values ​​of trust and precision.</a:t>
            </a:r>
          </a:p>
        </p:txBody>
      </p:sp>
      <p:sp>
        <p:nvSpPr>
          <p:cNvPr id="23" name="AutoShape 23"/>
          <p:cNvSpPr/>
          <p:nvPr/>
        </p:nvSpPr>
        <p:spPr>
          <a:xfrm rot="-5400000">
            <a:off x="5148213" y="5124450"/>
            <a:ext cx="8229600" cy="0"/>
          </a:xfrm>
          <a:prstGeom prst="line">
            <a:avLst/>
          </a:prstGeom>
          <a:ln w="38100" cap="rnd">
            <a:solidFill>
              <a:srgbClr val="607F96"/>
            </a:solidFill>
            <a:prstDash val="solid"/>
            <a:headEnd type="none" w="sm" len="sm"/>
            <a:tailEnd type="none" w="sm" len="sm"/>
          </a:ln>
        </p:spPr>
      </p:sp>
      <p:grpSp>
        <p:nvGrpSpPr>
          <p:cNvPr id="24" name="Group 24"/>
          <p:cNvGrpSpPr/>
          <p:nvPr/>
        </p:nvGrpSpPr>
        <p:grpSpPr>
          <a:xfrm>
            <a:off x="6262638" y="0"/>
            <a:ext cx="6000750" cy="1133475"/>
            <a:chOff x="0" y="0"/>
            <a:chExt cx="1580444" cy="298528"/>
          </a:xfrm>
        </p:grpSpPr>
        <p:sp>
          <p:nvSpPr>
            <p:cNvPr id="25" name="Freeform 25"/>
            <p:cNvSpPr/>
            <p:nvPr/>
          </p:nvSpPr>
          <p:spPr>
            <a:xfrm>
              <a:off x="0" y="0"/>
              <a:ext cx="1580444" cy="298528"/>
            </a:xfrm>
            <a:custGeom>
              <a:avLst/>
              <a:gdLst/>
              <a:ahLst/>
              <a:cxnLst/>
              <a:rect l="l" t="t" r="r" b="b"/>
              <a:pathLst>
                <a:path w="1580444" h="298528">
                  <a:moveTo>
                    <a:pt x="790222" y="298528"/>
                  </a:moveTo>
                  <a:lnTo>
                    <a:pt x="1580444" y="0"/>
                  </a:lnTo>
                  <a:lnTo>
                    <a:pt x="0" y="0"/>
                  </a:lnTo>
                  <a:lnTo>
                    <a:pt x="790222" y="298528"/>
                  </a:lnTo>
                  <a:close/>
                </a:path>
              </a:pathLst>
            </a:custGeom>
            <a:solidFill>
              <a:srgbClr val="607F96"/>
            </a:solidFill>
          </p:spPr>
        </p:sp>
        <p:sp>
          <p:nvSpPr>
            <p:cNvPr id="26" name="TextBox 26"/>
            <p:cNvSpPr txBox="1"/>
            <p:nvPr/>
          </p:nvSpPr>
          <p:spPr>
            <a:xfrm>
              <a:off x="246944" y="-7252"/>
              <a:ext cx="1086556" cy="167177"/>
            </a:xfrm>
            <a:prstGeom prst="rect">
              <a:avLst/>
            </a:prstGeom>
          </p:spPr>
          <p:txBody>
            <a:bodyPr lIns="50800" tIns="50800" rIns="50800" bIns="50800" rtlCol="0" anchor="ctr"/>
            <a:lstStyle/>
            <a:p>
              <a:pPr algn="ctr">
                <a:lnSpc>
                  <a:spcPts val="2520"/>
                </a:lnSpc>
              </a:pPr>
              <a:endParaRPr/>
            </a:p>
          </p:txBody>
        </p:sp>
      </p:grpSp>
      <p:grpSp>
        <p:nvGrpSpPr>
          <p:cNvPr id="27" name="Group 27"/>
          <p:cNvGrpSpPr/>
          <p:nvPr/>
        </p:nvGrpSpPr>
        <p:grpSpPr>
          <a:xfrm rot="-10800000">
            <a:off x="6262638" y="9154230"/>
            <a:ext cx="6000750" cy="1133475"/>
            <a:chOff x="0" y="0"/>
            <a:chExt cx="1580444" cy="298528"/>
          </a:xfrm>
        </p:grpSpPr>
        <p:sp>
          <p:nvSpPr>
            <p:cNvPr id="28" name="Freeform 28"/>
            <p:cNvSpPr/>
            <p:nvPr/>
          </p:nvSpPr>
          <p:spPr>
            <a:xfrm>
              <a:off x="0" y="0"/>
              <a:ext cx="1580444" cy="298528"/>
            </a:xfrm>
            <a:custGeom>
              <a:avLst/>
              <a:gdLst/>
              <a:ahLst/>
              <a:cxnLst/>
              <a:rect l="l" t="t" r="r" b="b"/>
              <a:pathLst>
                <a:path w="1580444" h="298528">
                  <a:moveTo>
                    <a:pt x="790222" y="298528"/>
                  </a:moveTo>
                  <a:lnTo>
                    <a:pt x="1580444" y="0"/>
                  </a:lnTo>
                  <a:lnTo>
                    <a:pt x="0" y="0"/>
                  </a:lnTo>
                  <a:lnTo>
                    <a:pt x="790222" y="298528"/>
                  </a:lnTo>
                  <a:close/>
                </a:path>
              </a:pathLst>
            </a:custGeom>
            <a:solidFill>
              <a:srgbClr val="607F96"/>
            </a:solidFill>
          </p:spPr>
        </p:sp>
        <p:sp>
          <p:nvSpPr>
            <p:cNvPr id="29" name="TextBox 29"/>
            <p:cNvSpPr txBox="1"/>
            <p:nvPr/>
          </p:nvSpPr>
          <p:spPr>
            <a:xfrm>
              <a:off x="246944" y="-7252"/>
              <a:ext cx="1086556" cy="167177"/>
            </a:xfrm>
            <a:prstGeom prst="rect">
              <a:avLst/>
            </a:prstGeom>
          </p:spPr>
          <p:txBody>
            <a:bodyPr lIns="50800" tIns="50800" rIns="50800" bIns="50800" rtlCol="0" anchor="ctr"/>
            <a:lstStyle/>
            <a:p>
              <a:pPr algn="ctr">
                <a:lnSpc>
                  <a:spcPts val="2520"/>
                </a:lnSpc>
              </a:pPr>
              <a:endParaRPr/>
            </a:p>
          </p:txBody>
        </p:sp>
      </p:grpSp>
      <p:sp>
        <p:nvSpPr>
          <p:cNvPr id="31" name="مربع نص 30">
            <a:extLst>
              <a:ext uri="{FF2B5EF4-FFF2-40B4-BE49-F238E27FC236}">
                <a16:creationId xmlns:a16="http://schemas.microsoft.com/office/drawing/2014/main" id="{8CDC56E7-F836-161F-EE35-D861EAEBEB65}"/>
              </a:ext>
            </a:extLst>
          </p:cNvPr>
          <p:cNvSpPr txBox="1"/>
          <p:nvPr/>
        </p:nvSpPr>
        <p:spPr>
          <a:xfrm>
            <a:off x="528639" y="4079874"/>
            <a:ext cx="8496350" cy="2801280"/>
          </a:xfrm>
          <a:prstGeom prst="rect">
            <a:avLst/>
          </a:prstGeom>
          <a:noFill/>
        </p:spPr>
        <p:txBody>
          <a:bodyPr wrap="square">
            <a:spAutoFit/>
          </a:bodyPr>
          <a:lstStyle/>
          <a:p>
            <a:pPr>
              <a:lnSpc>
                <a:spcPct val="150000"/>
              </a:lnSpc>
            </a:pPr>
            <a:r>
              <a:rPr lang="en-US" sz="2400" dirty="0">
                <a:solidFill>
                  <a:srgbClr val="FFFFFF"/>
                </a:solidFill>
                <a:latin typeface="Open Sans"/>
                <a:ea typeface="Open Sans"/>
                <a:cs typeface="Open Sans"/>
              </a:rPr>
              <a:t>Wadi Marish Contracting and Real Estate Investment Company's marketing strategy is based on several key axes aimed at strengthening its position in the market and attracting clients and investors. Its most prominent elements include</a:t>
            </a:r>
            <a:endParaRPr lang="ar-LY" sz="2400" dirty="0">
              <a:solidFill>
                <a:srgbClr val="FFFFFF"/>
              </a:solidFill>
              <a:latin typeface="Open Sans"/>
              <a:ea typeface="Open Sans"/>
            </a:endParaRPr>
          </a:p>
        </p:txBody>
      </p:sp>
      <p:sp>
        <p:nvSpPr>
          <p:cNvPr id="37" name="مربع نص 36">
            <a:extLst>
              <a:ext uri="{FF2B5EF4-FFF2-40B4-BE49-F238E27FC236}">
                <a16:creationId xmlns:a16="http://schemas.microsoft.com/office/drawing/2014/main" id="{C4B58D7C-1515-523F-3BAD-413CB158855D}"/>
              </a:ext>
            </a:extLst>
          </p:cNvPr>
          <p:cNvSpPr txBox="1"/>
          <p:nvPr/>
        </p:nvSpPr>
        <p:spPr>
          <a:xfrm>
            <a:off x="10122694" y="8116090"/>
            <a:ext cx="9144000" cy="553998"/>
          </a:xfrm>
          <a:prstGeom prst="rect">
            <a:avLst/>
          </a:prstGeom>
          <a:noFill/>
        </p:spPr>
        <p:txBody>
          <a:bodyPr wrap="square">
            <a:spAutoFit/>
          </a:bodyPr>
          <a:lstStyle/>
          <a:p>
            <a:r>
              <a:rPr lang="en-US" sz="3000" b="1" dirty="0">
                <a:solidFill>
                  <a:srgbClr val="93CAFF"/>
                </a:solidFill>
                <a:latin typeface="Poppins Medium"/>
                <a:cs typeface="Poppins Medium"/>
              </a:rPr>
              <a:t>Customer Service</a:t>
            </a:r>
            <a:r>
              <a:rPr lang="en-US" dirty="0"/>
              <a:t>:</a:t>
            </a:r>
            <a:endParaRPr lang="ar-LY" dirty="0"/>
          </a:p>
        </p:txBody>
      </p:sp>
      <p:sp>
        <p:nvSpPr>
          <p:cNvPr id="39" name="مربع نص 38">
            <a:extLst>
              <a:ext uri="{FF2B5EF4-FFF2-40B4-BE49-F238E27FC236}">
                <a16:creationId xmlns:a16="http://schemas.microsoft.com/office/drawing/2014/main" id="{C7C16375-9F9B-D77A-D821-0829FFF115AE}"/>
              </a:ext>
            </a:extLst>
          </p:cNvPr>
          <p:cNvSpPr txBox="1"/>
          <p:nvPr/>
        </p:nvSpPr>
        <p:spPr>
          <a:xfrm>
            <a:off x="9839177" y="6946789"/>
            <a:ext cx="7386226" cy="830997"/>
          </a:xfrm>
          <a:prstGeom prst="rect">
            <a:avLst/>
          </a:prstGeom>
          <a:noFill/>
        </p:spPr>
        <p:txBody>
          <a:bodyPr wrap="square">
            <a:spAutoFit/>
          </a:bodyPr>
          <a:lstStyle/>
          <a:p>
            <a:r>
              <a:rPr lang="en-US" sz="2400" dirty="0">
                <a:solidFill>
                  <a:srgbClr val="FFFFFF"/>
                </a:solidFill>
                <a:latin typeface="Open Sans"/>
                <a:ea typeface="Open Sans"/>
                <a:cs typeface="Open Sans"/>
              </a:rPr>
              <a:t>Using billboards at project sites and vital areas to attract potential customers</a:t>
            </a:r>
            <a:r>
              <a:rPr lang="en-US" dirty="0"/>
              <a:t>.</a:t>
            </a:r>
            <a:endParaRPr lang="ar-LY" dirty="0"/>
          </a:p>
        </p:txBody>
      </p:sp>
      <p:sp>
        <p:nvSpPr>
          <p:cNvPr id="41" name="مربع نص 40">
            <a:extLst>
              <a:ext uri="{FF2B5EF4-FFF2-40B4-BE49-F238E27FC236}">
                <a16:creationId xmlns:a16="http://schemas.microsoft.com/office/drawing/2014/main" id="{B3A0E8ED-3900-D1B3-6375-09F9B1EEACE3}"/>
              </a:ext>
            </a:extLst>
          </p:cNvPr>
          <p:cNvSpPr txBox="1"/>
          <p:nvPr/>
        </p:nvSpPr>
        <p:spPr>
          <a:xfrm>
            <a:off x="10341472" y="8820570"/>
            <a:ext cx="7567679" cy="1200329"/>
          </a:xfrm>
          <a:prstGeom prst="rect">
            <a:avLst/>
          </a:prstGeom>
          <a:noFill/>
        </p:spPr>
        <p:txBody>
          <a:bodyPr wrap="square">
            <a:spAutoFit/>
          </a:bodyPr>
          <a:lstStyle/>
          <a:p>
            <a:r>
              <a:rPr lang="en-US" sz="2400" dirty="0">
                <a:solidFill>
                  <a:srgbClr val="FFFFFF"/>
                </a:solidFill>
                <a:latin typeface="Open Sans"/>
                <a:ea typeface="Open Sans"/>
                <a:cs typeface="Open Sans"/>
              </a:rPr>
              <a:t>Developing an effective follow-up and response system to build long-term relationships with customers and investors.</a:t>
            </a:r>
            <a:endParaRPr lang="ar-LY" sz="2400" dirty="0">
              <a:solidFill>
                <a:srgbClr val="FFFFFF"/>
              </a:solidFill>
              <a:latin typeface="Open Sans"/>
              <a:ea typeface="Open Sans"/>
            </a:endParaRPr>
          </a:p>
        </p:txBody>
      </p:sp>
      <p:pic>
        <p:nvPicPr>
          <p:cNvPr id="42" name="صورة 41">
            <a:extLst>
              <a:ext uri="{FF2B5EF4-FFF2-40B4-BE49-F238E27FC236}">
                <a16:creationId xmlns:a16="http://schemas.microsoft.com/office/drawing/2014/main" id="{29133AD8-7FC2-1DD0-7FDD-863CC7CF74E4}"/>
              </a:ext>
            </a:extLst>
          </p:cNvPr>
          <p:cNvPicPr>
            <a:picLocks noChangeAspect="1"/>
          </p:cNvPicPr>
          <p:nvPr/>
        </p:nvPicPr>
        <p:blipFill>
          <a:blip r:embed="rId4"/>
          <a:stretch>
            <a:fillRect/>
          </a:stretch>
        </p:blipFill>
        <p:spPr>
          <a:xfrm>
            <a:off x="9474877" y="8030117"/>
            <a:ext cx="702765" cy="6974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sp>
        <p:nvSpPr>
          <p:cNvPr id="2" name="TextBox 2"/>
          <p:cNvSpPr txBox="1"/>
          <p:nvPr/>
        </p:nvSpPr>
        <p:spPr>
          <a:xfrm>
            <a:off x="566737" y="4336493"/>
            <a:ext cx="6465846" cy="1799852"/>
          </a:xfrm>
          <a:prstGeom prst="rect">
            <a:avLst/>
          </a:prstGeom>
        </p:spPr>
        <p:txBody>
          <a:bodyPr wrap="square" lIns="0" tIns="0" rIns="0" bIns="0" rtlCol="0" anchor="t">
            <a:spAutoFit/>
          </a:bodyPr>
          <a:lstStyle/>
          <a:p>
            <a:pPr>
              <a:lnSpc>
                <a:spcPts val="4900"/>
              </a:lnSpc>
            </a:pPr>
            <a:r>
              <a:rPr lang="en-US" sz="2000" b="1" dirty="0">
                <a:solidFill>
                  <a:srgbClr val="93CAFF"/>
                </a:solidFill>
                <a:latin typeface="Poppins Medium"/>
                <a:ea typeface="Poppins Medium"/>
                <a:cs typeface="Poppins Medium"/>
                <a:sym typeface="Poppins Medium"/>
              </a:rPr>
              <a:t>Wadi </a:t>
            </a:r>
            <a:r>
              <a:rPr lang="en-US" sz="2000" b="1" dirty="0" err="1">
                <a:solidFill>
                  <a:srgbClr val="93CAFF"/>
                </a:solidFill>
                <a:latin typeface="Poppins Medium"/>
                <a:ea typeface="Poppins Medium"/>
                <a:cs typeface="Poppins Medium"/>
                <a:sym typeface="Poppins Medium"/>
              </a:rPr>
              <a:t>Amreesh</a:t>
            </a:r>
            <a:r>
              <a:rPr lang="en-US" sz="2000" b="1" dirty="0">
                <a:solidFill>
                  <a:srgbClr val="93CAFF"/>
                </a:solidFill>
                <a:latin typeface="Poppins Medium"/>
                <a:ea typeface="Poppins Medium"/>
                <a:cs typeface="Poppins Medium"/>
                <a:sym typeface="Poppins Medium"/>
              </a:rPr>
              <a:t> Contracting and Real Estate Investment Company is a general construction and real estate development company.</a:t>
            </a:r>
          </a:p>
        </p:txBody>
      </p:sp>
      <p:sp>
        <p:nvSpPr>
          <p:cNvPr id="3" name="TextBox 3"/>
          <p:cNvSpPr txBox="1"/>
          <p:nvPr/>
        </p:nvSpPr>
        <p:spPr>
          <a:xfrm>
            <a:off x="1028700" y="5528691"/>
            <a:ext cx="4594077" cy="300082"/>
          </a:xfrm>
          <a:prstGeom prst="rect">
            <a:avLst/>
          </a:prstGeom>
        </p:spPr>
        <p:txBody>
          <a:bodyPr lIns="0" tIns="0" rIns="0" bIns="0" rtlCol="0" anchor="t">
            <a:spAutoFit/>
          </a:bodyPr>
          <a:lstStyle/>
          <a:p>
            <a:pPr algn="r">
              <a:lnSpc>
                <a:spcPts val="2520"/>
              </a:lnSpc>
            </a:pPr>
            <a:r>
              <a:rPr lang="en-US" sz="1800" dirty="0">
                <a:solidFill>
                  <a:srgbClr val="FFFFFF"/>
                </a:solidFill>
                <a:latin typeface="Open Sans"/>
                <a:ea typeface="Open Sans"/>
                <a:cs typeface="Open Sans"/>
                <a:sym typeface="Open Sans"/>
              </a:rPr>
              <a:t>.</a:t>
            </a:r>
          </a:p>
        </p:txBody>
      </p:sp>
      <p:pic>
        <p:nvPicPr>
          <p:cNvPr id="6" name="Picture 6"/>
          <p:cNvPicPr>
            <a:picLocks noChangeAspect="1"/>
          </p:cNvPicPr>
          <p:nvPr/>
        </p:nvPicPr>
        <p:blipFill>
          <a:blip r:embed="rId2"/>
          <a:stretch>
            <a:fillRect/>
          </a:stretch>
        </p:blipFill>
        <p:spPr>
          <a:xfrm>
            <a:off x="6216760" y="3622442"/>
            <a:ext cx="5859492" cy="6148208"/>
          </a:xfrm>
          <a:prstGeom prst="rect">
            <a:avLst/>
          </a:prstGeom>
        </p:spPr>
      </p:pic>
      <p:grpSp>
        <p:nvGrpSpPr>
          <p:cNvPr id="7" name="Group 7"/>
          <p:cNvGrpSpPr/>
          <p:nvPr/>
        </p:nvGrpSpPr>
        <p:grpSpPr>
          <a:xfrm rot="-5400000">
            <a:off x="-2433638" y="2433638"/>
            <a:ext cx="6000750" cy="1133475"/>
            <a:chOff x="0" y="0"/>
            <a:chExt cx="1580444" cy="298528"/>
          </a:xfrm>
        </p:grpSpPr>
        <p:sp>
          <p:nvSpPr>
            <p:cNvPr id="8" name="Freeform 8"/>
            <p:cNvSpPr/>
            <p:nvPr/>
          </p:nvSpPr>
          <p:spPr>
            <a:xfrm>
              <a:off x="0" y="0"/>
              <a:ext cx="1580444" cy="298528"/>
            </a:xfrm>
            <a:custGeom>
              <a:avLst/>
              <a:gdLst/>
              <a:ahLst/>
              <a:cxnLst/>
              <a:rect l="l" t="t" r="r" b="b"/>
              <a:pathLst>
                <a:path w="1580444" h="298528">
                  <a:moveTo>
                    <a:pt x="790222" y="298528"/>
                  </a:moveTo>
                  <a:lnTo>
                    <a:pt x="1580444" y="0"/>
                  </a:lnTo>
                  <a:lnTo>
                    <a:pt x="0" y="0"/>
                  </a:lnTo>
                  <a:lnTo>
                    <a:pt x="790222" y="298528"/>
                  </a:lnTo>
                  <a:close/>
                </a:path>
              </a:pathLst>
            </a:custGeom>
            <a:solidFill>
              <a:srgbClr val="607F96"/>
            </a:solidFill>
          </p:spPr>
        </p:sp>
        <p:sp>
          <p:nvSpPr>
            <p:cNvPr id="9" name="TextBox 9"/>
            <p:cNvSpPr txBox="1"/>
            <p:nvPr/>
          </p:nvSpPr>
          <p:spPr>
            <a:xfrm>
              <a:off x="246944" y="-7252"/>
              <a:ext cx="1086556" cy="167177"/>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rot="5400000">
            <a:off x="14720887" y="2438781"/>
            <a:ext cx="6000750" cy="1133475"/>
            <a:chOff x="0" y="0"/>
            <a:chExt cx="1580444" cy="298528"/>
          </a:xfrm>
        </p:grpSpPr>
        <p:sp>
          <p:nvSpPr>
            <p:cNvPr id="11" name="Freeform 11"/>
            <p:cNvSpPr/>
            <p:nvPr/>
          </p:nvSpPr>
          <p:spPr>
            <a:xfrm>
              <a:off x="0" y="0"/>
              <a:ext cx="1580444" cy="298528"/>
            </a:xfrm>
            <a:custGeom>
              <a:avLst/>
              <a:gdLst/>
              <a:ahLst/>
              <a:cxnLst/>
              <a:rect l="l" t="t" r="r" b="b"/>
              <a:pathLst>
                <a:path w="1580444" h="298528">
                  <a:moveTo>
                    <a:pt x="790222" y="298528"/>
                  </a:moveTo>
                  <a:lnTo>
                    <a:pt x="1580444" y="0"/>
                  </a:lnTo>
                  <a:lnTo>
                    <a:pt x="0" y="0"/>
                  </a:lnTo>
                  <a:lnTo>
                    <a:pt x="790222" y="298528"/>
                  </a:lnTo>
                  <a:close/>
                </a:path>
              </a:pathLst>
            </a:custGeom>
            <a:solidFill>
              <a:srgbClr val="607F96"/>
            </a:solidFill>
          </p:spPr>
        </p:sp>
        <p:sp>
          <p:nvSpPr>
            <p:cNvPr id="12" name="TextBox 12"/>
            <p:cNvSpPr txBox="1"/>
            <p:nvPr/>
          </p:nvSpPr>
          <p:spPr>
            <a:xfrm>
              <a:off x="246944" y="-7252"/>
              <a:ext cx="1086556" cy="167177"/>
            </a:xfrm>
            <a:prstGeom prst="rect">
              <a:avLst/>
            </a:prstGeom>
          </p:spPr>
          <p:txBody>
            <a:bodyPr lIns="50800" tIns="50800" rIns="50800" bIns="50800" rtlCol="0" anchor="ctr"/>
            <a:lstStyle/>
            <a:p>
              <a:pPr algn="ctr">
                <a:lnSpc>
                  <a:spcPts val="2520"/>
                </a:lnSpc>
              </a:pPr>
              <a:endParaRPr/>
            </a:p>
          </p:txBody>
        </p:sp>
      </p:grpSp>
      <p:sp>
        <p:nvSpPr>
          <p:cNvPr id="13" name="AutoShape 13"/>
          <p:cNvSpPr/>
          <p:nvPr/>
        </p:nvSpPr>
        <p:spPr>
          <a:xfrm rot="-10800000">
            <a:off x="976870" y="2981706"/>
            <a:ext cx="16334260" cy="0"/>
          </a:xfrm>
          <a:prstGeom prst="line">
            <a:avLst/>
          </a:prstGeom>
          <a:ln w="47625" cap="flat">
            <a:solidFill>
              <a:srgbClr val="607F96"/>
            </a:solidFill>
            <a:prstDash val="solid"/>
            <a:headEnd type="none" w="sm" len="sm"/>
            <a:tailEnd type="none" w="sm" len="sm"/>
          </a:ln>
        </p:spPr>
      </p:sp>
      <p:grpSp>
        <p:nvGrpSpPr>
          <p:cNvPr id="18" name="Group 18"/>
          <p:cNvGrpSpPr/>
          <p:nvPr/>
        </p:nvGrpSpPr>
        <p:grpSpPr>
          <a:xfrm>
            <a:off x="789051" y="3662026"/>
            <a:ext cx="530225" cy="5302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11751933" y="3680475"/>
            <a:ext cx="530225" cy="53022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24" name="Group 24"/>
          <p:cNvGrpSpPr/>
          <p:nvPr/>
        </p:nvGrpSpPr>
        <p:grpSpPr>
          <a:xfrm>
            <a:off x="281757" y="6631446"/>
            <a:ext cx="530225" cy="53022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27" name="Group 27"/>
          <p:cNvGrpSpPr/>
          <p:nvPr/>
        </p:nvGrpSpPr>
        <p:grpSpPr>
          <a:xfrm>
            <a:off x="11733519" y="7078819"/>
            <a:ext cx="530225" cy="53022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30" name="Freeform 30"/>
          <p:cNvSpPr/>
          <p:nvPr/>
        </p:nvSpPr>
        <p:spPr>
          <a:xfrm>
            <a:off x="385762" y="6715584"/>
            <a:ext cx="361950" cy="361950"/>
          </a:xfrm>
          <a:custGeom>
            <a:avLst/>
            <a:gdLst/>
            <a:ahLst/>
            <a:cxnLst/>
            <a:rect l="l" t="t" r="r" b="b"/>
            <a:pathLst>
              <a:path w="361950" h="361950">
                <a:moveTo>
                  <a:pt x="0" y="0"/>
                </a:moveTo>
                <a:lnTo>
                  <a:pt x="361950" y="0"/>
                </a:lnTo>
                <a:lnTo>
                  <a:pt x="361950" y="361950"/>
                </a:lnTo>
                <a:lnTo>
                  <a:pt x="0" y="3619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31"/>
          <p:cNvSpPr/>
          <p:nvPr/>
        </p:nvSpPr>
        <p:spPr>
          <a:xfrm>
            <a:off x="938609" y="3702663"/>
            <a:ext cx="259922" cy="350385"/>
          </a:xfrm>
          <a:custGeom>
            <a:avLst/>
            <a:gdLst/>
            <a:ahLst/>
            <a:cxnLst/>
            <a:rect l="l" t="t" r="r" b="b"/>
            <a:pathLst>
              <a:path w="259922" h="350385">
                <a:moveTo>
                  <a:pt x="0" y="0"/>
                </a:moveTo>
                <a:lnTo>
                  <a:pt x="259922" y="0"/>
                </a:lnTo>
                <a:lnTo>
                  <a:pt x="259922" y="350386"/>
                </a:lnTo>
                <a:lnTo>
                  <a:pt x="0" y="3503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Freeform 32"/>
          <p:cNvSpPr/>
          <p:nvPr/>
        </p:nvSpPr>
        <p:spPr>
          <a:xfrm>
            <a:off x="11776211" y="7201485"/>
            <a:ext cx="349750" cy="424642"/>
          </a:xfrm>
          <a:custGeom>
            <a:avLst/>
            <a:gdLst/>
            <a:ahLst/>
            <a:cxnLst/>
            <a:rect l="l" t="t" r="r" b="b"/>
            <a:pathLst>
              <a:path w="349750" h="424642">
                <a:moveTo>
                  <a:pt x="0" y="0"/>
                </a:moveTo>
                <a:lnTo>
                  <a:pt x="349750" y="0"/>
                </a:lnTo>
                <a:lnTo>
                  <a:pt x="349750" y="424641"/>
                </a:lnTo>
                <a:lnTo>
                  <a:pt x="0" y="424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3" name="Freeform 33"/>
          <p:cNvSpPr/>
          <p:nvPr/>
        </p:nvSpPr>
        <p:spPr>
          <a:xfrm>
            <a:off x="11861148" y="3680773"/>
            <a:ext cx="381429" cy="372275"/>
          </a:xfrm>
          <a:custGeom>
            <a:avLst/>
            <a:gdLst/>
            <a:ahLst/>
            <a:cxnLst/>
            <a:rect l="l" t="t" r="r" b="b"/>
            <a:pathLst>
              <a:path w="381429" h="372275">
                <a:moveTo>
                  <a:pt x="0" y="0"/>
                </a:moveTo>
                <a:lnTo>
                  <a:pt x="381428" y="0"/>
                </a:lnTo>
                <a:lnTo>
                  <a:pt x="381428" y="372274"/>
                </a:lnTo>
                <a:lnTo>
                  <a:pt x="0" y="3722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4" name="TextBox 34"/>
          <p:cNvSpPr txBox="1"/>
          <p:nvPr/>
        </p:nvSpPr>
        <p:spPr>
          <a:xfrm>
            <a:off x="383789" y="6933709"/>
            <a:ext cx="5780189" cy="3056606"/>
          </a:xfrm>
          <a:prstGeom prst="rect">
            <a:avLst/>
          </a:prstGeom>
        </p:spPr>
        <p:txBody>
          <a:bodyPr wrap="square" lIns="0" tIns="0" rIns="0" bIns="0" rtlCol="0" anchor="t">
            <a:spAutoFit/>
          </a:bodyPr>
          <a:lstStyle/>
          <a:p>
            <a:pPr>
              <a:lnSpc>
                <a:spcPts val="4900"/>
              </a:lnSpc>
            </a:pPr>
            <a:r>
              <a:rPr lang="en-US" sz="2000" b="1" dirty="0">
                <a:solidFill>
                  <a:srgbClr val="93CAFF"/>
                </a:solidFill>
                <a:latin typeface="Poppins Medium"/>
                <a:ea typeface="Poppins Medium"/>
                <a:cs typeface="Poppins Medium"/>
                <a:sym typeface="Poppins Medium"/>
              </a:rPr>
              <a:t>company focuses on providing integrated engineering solutions, including construction, design, project management, and investment in residential and commercial properties</a:t>
            </a:r>
          </a:p>
        </p:txBody>
      </p:sp>
      <p:sp>
        <p:nvSpPr>
          <p:cNvPr id="38" name="TextBox 38"/>
          <p:cNvSpPr txBox="1"/>
          <p:nvPr/>
        </p:nvSpPr>
        <p:spPr>
          <a:xfrm>
            <a:off x="9376660" y="781050"/>
            <a:ext cx="7682615" cy="1619250"/>
          </a:xfrm>
          <a:prstGeom prst="rect">
            <a:avLst/>
          </a:prstGeom>
        </p:spPr>
        <p:txBody>
          <a:bodyPr lIns="0" tIns="0" rIns="0" bIns="0" rtlCol="0" anchor="t">
            <a:spAutoFit/>
          </a:bodyPr>
          <a:lstStyle/>
          <a:p>
            <a:pPr algn="l">
              <a:lnSpc>
                <a:spcPts val="12599"/>
              </a:lnSpc>
            </a:pPr>
            <a:r>
              <a:rPr lang="en-US" sz="9000" b="1" dirty="0">
                <a:solidFill>
                  <a:srgbClr val="FFFFFF"/>
                </a:solidFill>
                <a:latin typeface="Poppins Medium"/>
                <a:ea typeface="Poppins Medium"/>
                <a:cs typeface="Poppins Medium"/>
                <a:sym typeface="Poppins Medium"/>
              </a:rPr>
              <a:t>OVERVIEW</a:t>
            </a:r>
          </a:p>
        </p:txBody>
      </p:sp>
      <p:sp>
        <p:nvSpPr>
          <p:cNvPr id="39" name="TextBox 39"/>
          <p:cNvSpPr txBox="1"/>
          <p:nvPr/>
        </p:nvSpPr>
        <p:spPr>
          <a:xfrm>
            <a:off x="1228725" y="781050"/>
            <a:ext cx="7682615" cy="1619250"/>
          </a:xfrm>
          <a:prstGeom prst="rect">
            <a:avLst/>
          </a:prstGeom>
        </p:spPr>
        <p:txBody>
          <a:bodyPr lIns="0" tIns="0" rIns="0" bIns="0" rtlCol="0" anchor="t">
            <a:spAutoFit/>
          </a:bodyPr>
          <a:lstStyle/>
          <a:p>
            <a:pPr algn="r">
              <a:lnSpc>
                <a:spcPts val="12599"/>
              </a:lnSpc>
            </a:pPr>
            <a:r>
              <a:rPr lang="en-US" sz="9000" b="1" dirty="0">
                <a:solidFill>
                  <a:srgbClr val="93CAFF"/>
                </a:solidFill>
                <a:latin typeface="Poppins Medium"/>
                <a:ea typeface="Poppins Medium"/>
                <a:cs typeface="Poppins Medium"/>
                <a:sym typeface="Poppins Medium"/>
              </a:rPr>
              <a:t>COMPANY</a:t>
            </a:r>
          </a:p>
        </p:txBody>
      </p:sp>
      <p:sp>
        <p:nvSpPr>
          <p:cNvPr id="41" name="مربع نص 40">
            <a:extLst>
              <a:ext uri="{FF2B5EF4-FFF2-40B4-BE49-F238E27FC236}">
                <a16:creationId xmlns:a16="http://schemas.microsoft.com/office/drawing/2014/main" id="{8BBFA5AA-B278-81F8-FFDA-9FF95AFF8006}"/>
              </a:ext>
            </a:extLst>
          </p:cNvPr>
          <p:cNvSpPr txBox="1"/>
          <p:nvPr/>
        </p:nvSpPr>
        <p:spPr>
          <a:xfrm>
            <a:off x="11582401" y="4341103"/>
            <a:ext cx="6324600" cy="2354042"/>
          </a:xfrm>
          <a:prstGeom prst="rect">
            <a:avLst/>
          </a:prstGeom>
          <a:noFill/>
        </p:spPr>
        <p:txBody>
          <a:bodyPr wrap="square">
            <a:spAutoFit/>
          </a:bodyPr>
          <a:lstStyle/>
          <a:p>
            <a:pPr>
              <a:lnSpc>
                <a:spcPct val="150000"/>
              </a:lnSpc>
            </a:pPr>
            <a:r>
              <a:rPr lang="en-US" sz="2000" b="1" dirty="0">
                <a:solidFill>
                  <a:srgbClr val="93CAFF"/>
                </a:solidFill>
                <a:latin typeface="Poppins Medium"/>
                <a:cs typeface="Poppins Medium"/>
              </a:rPr>
              <a:t>customer satisfaction  Wadi </a:t>
            </a:r>
            <a:r>
              <a:rPr lang="en-US" sz="2000" b="1" dirty="0" err="1">
                <a:solidFill>
                  <a:srgbClr val="93CAFF"/>
                </a:solidFill>
                <a:latin typeface="Poppins Medium"/>
                <a:cs typeface="Poppins Medium"/>
              </a:rPr>
              <a:t>Amreesh</a:t>
            </a:r>
            <a:r>
              <a:rPr lang="en-US" sz="2000" b="1" dirty="0">
                <a:solidFill>
                  <a:srgbClr val="93CAFF"/>
                </a:solidFill>
                <a:latin typeface="Poppins Medium"/>
                <a:cs typeface="Poppins Medium"/>
              </a:rPr>
              <a:t> embraces a vision of leadership in the contracting sector through its commitment to high quality, the use of the latest construction technologies, and</a:t>
            </a:r>
            <a:endParaRPr lang="ar-LY" sz="2000" b="1" dirty="0">
              <a:solidFill>
                <a:srgbClr val="93CAFF"/>
              </a:solidFill>
              <a:latin typeface="Poppins Medium"/>
            </a:endParaRPr>
          </a:p>
        </p:txBody>
      </p:sp>
      <p:sp>
        <p:nvSpPr>
          <p:cNvPr id="43" name="مربع نص 42">
            <a:extLst>
              <a:ext uri="{FF2B5EF4-FFF2-40B4-BE49-F238E27FC236}">
                <a16:creationId xmlns:a16="http://schemas.microsoft.com/office/drawing/2014/main" id="{5AABEFA1-2D06-099D-6F42-B794045DCBA6}"/>
              </a:ext>
            </a:extLst>
          </p:cNvPr>
          <p:cNvSpPr txBox="1"/>
          <p:nvPr/>
        </p:nvSpPr>
        <p:spPr>
          <a:xfrm>
            <a:off x="11604883" y="7626127"/>
            <a:ext cx="6773488" cy="1430713"/>
          </a:xfrm>
          <a:prstGeom prst="rect">
            <a:avLst/>
          </a:prstGeom>
          <a:noFill/>
        </p:spPr>
        <p:txBody>
          <a:bodyPr wrap="square">
            <a:spAutoFit/>
          </a:bodyPr>
          <a:lstStyle/>
          <a:p>
            <a:pPr>
              <a:lnSpc>
                <a:spcPct val="150000"/>
              </a:lnSpc>
            </a:pPr>
            <a:r>
              <a:rPr lang="en-US" sz="2000" b="1" dirty="0">
                <a:solidFill>
                  <a:srgbClr val="93CAFF"/>
                </a:solidFill>
                <a:latin typeface="Poppins Medium"/>
                <a:cs typeface="Poppins Medium"/>
              </a:rPr>
              <a:t>The company also prioritizes sustainability and developing a professional work environment that combines efficiency and innovation</a:t>
            </a:r>
            <a:endParaRPr lang="ar-LY" sz="2000" b="1" dirty="0">
              <a:solidFill>
                <a:srgbClr val="93CAFF"/>
              </a:solidFill>
              <a:latin typeface="Poppi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63340"/>
        </a:solidFill>
        <a:effectLst/>
      </p:bgPr>
    </p:bg>
    <p:spTree>
      <p:nvGrpSpPr>
        <p:cNvPr id="1" name=""/>
        <p:cNvGrpSpPr/>
        <p:nvPr/>
      </p:nvGrpSpPr>
      <p:grpSpPr>
        <a:xfrm>
          <a:off x="0" y="0"/>
          <a:ext cx="0" cy="0"/>
          <a:chOff x="0" y="0"/>
          <a:chExt cx="0" cy="0"/>
        </a:xfrm>
      </p:grpSpPr>
      <p:grpSp>
        <p:nvGrpSpPr>
          <p:cNvPr id="2" name="Group 2"/>
          <p:cNvGrpSpPr/>
          <p:nvPr/>
        </p:nvGrpSpPr>
        <p:grpSpPr>
          <a:xfrm>
            <a:off x="12218866" y="3556774"/>
            <a:ext cx="4386358" cy="588063"/>
            <a:chOff x="0" y="-28575"/>
            <a:chExt cx="1155255" cy="154881"/>
          </a:xfrm>
        </p:grpSpPr>
        <p:sp>
          <p:nvSpPr>
            <p:cNvPr id="3" name="Freeform 3"/>
            <p:cNvSpPr/>
            <p:nvPr/>
          </p:nvSpPr>
          <p:spPr>
            <a:xfrm>
              <a:off x="0" y="3649"/>
              <a:ext cx="1155255" cy="122657"/>
            </a:xfrm>
            <a:custGeom>
              <a:avLst/>
              <a:gdLst/>
              <a:ahLst/>
              <a:cxnLst/>
              <a:rect l="l" t="t" r="r" b="b"/>
              <a:pathLst>
                <a:path w="1155255" h="122657">
                  <a:moveTo>
                    <a:pt x="0" y="0"/>
                  </a:moveTo>
                  <a:lnTo>
                    <a:pt x="1155255" y="0"/>
                  </a:lnTo>
                  <a:lnTo>
                    <a:pt x="1155255" y="122657"/>
                  </a:lnTo>
                  <a:lnTo>
                    <a:pt x="0" y="122657"/>
                  </a:lnTo>
                  <a:close/>
                </a:path>
              </a:pathLst>
            </a:custGeom>
            <a:solidFill>
              <a:srgbClr val="607F96"/>
            </a:solidFill>
          </p:spPr>
          <p:txBody>
            <a:bodyPr/>
            <a:lstStyle/>
            <a:p>
              <a:endParaRPr lang="ar-LY" dirty="0"/>
            </a:p>
          </p:txBody>
        </p:sp>
        <p:sp>
          <p:nvSpPr>
            <p:cNvPr id="4" name="TextBox 4"/>
            <p:cNvSpPr txBox="1"/>
            <p:nvPr/>
          </p:nvSpPr>
          <p:spPr>
            <a:xfrm>
              <a:off x="0" y="-28575"/>
              <a:ext cx="1155255" cy="151232"/>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rot="-10800000">
            <a:off x="-181146" y="4023217"/>
            <a:ext cx="8930065" cy="0"/>
          </a:xfrm>
          <a:prstGeom prst="line">
            <a:avLst/>
          </a:prstGeom>
          <a:ln w="47625" cap="flat">
            <a:solidFill>
              <a:srgbClr val="607F96"/>
            </a:solidFill>
            <a:prstDash val="solid"/>
            <a:headEnd type="none" w="sm" len="sm"/>
            <a:tailEnd type="none" w="sm" len="sm"/>
          </a:ln>
        </p:spPr>
      </p:sp>
      <p:sp>
        <p:nvSpPr>
          <p:cNvPr id="6" name="AutoShape 6"/>
          <p:cNvSpPr/>
          <p:nvPr/>
        </p:nvSpPr>
        <p:spPr>
          <a:xfrm rot="8238728">
            <a:off x="6471002" y="1872606"/>
            <a:ext cx="6343948" cy="0"/>
          </a:xfrm>
          <a:prstGeom prst="line">
            <a:avLst/>
          </a:prstGeom>
          <a:ln w="47625" cap="flat">
            <a:solidFill>
              <a:srgbClr val="607F96"/>
            </a:solidFill>
            <a:prstDash val="solid"/>
            <a:headEnd type="none" w="sm" len="sm"/>
            <a:tailEnd type="none" w="sm" len="sm"/>
          </a:ln>
        </p:spPr>
      </p:sp>
      <p:sp>
        <p:nvSpPr>
          <p:cNvPr id="7" name="AutoShape 7"/>
          <p:cNvSpPr/>
          <p:nvPr/>
        </p:nvSpPr>
        <p:spPr>
          <a:xfrm rot="8239679">
            <a:off x="7893718" y="1863854"/>
            <a:ext cx="6371675" cy="0"/>
          </a:xfrm>
          <a:prstGeom prst="line">
            <a:avLst/>
          </a:prstGeom>
          <a:ln w="47625" cap="flat">
            <a:solidFill>
              <a:srgbClr val="607F96"/>
            </a:solidFill>
            <a:prstDash val="solid"/>
            <a:headEnd type="none" w="sm" len="sm"/>
            <a:tailEnd type="none" w="sm" len="sm"/>
          </a:ln>
        </p:spPr>
      </p:sp>
      <p:grpSp>
        <p:nvGrpSpPr>
          <p:cNvPr id="8" name="Group 8"/>
          <p:cNvGrpSpPr/>
          <p:nvPr/>
        </p:nvGrpSpPr>
        <p:grpSpPr>
          <a:xfrm rot="-5400000">
            <a:off x="-2676525" y="3723179"/>
            <a:ext cx="6000750" cy="647700"/>
            <a:chOff x="0" y="0"/>
            <a:chExt cx="1580444" cy="170588"/>
          </a:xfrm>
        </p:grpSpPr>
        <p:sp>
          <p:nvSpPr>
            <p:cNvPr id="9" name="Freeform 9"/>
            <p:cNvSpPr/>
            <p:nvPr/>
          </p:nvSpPr>
          <p:spPr>
            <a:xfrm>
              <a:off x="0" y="0"/>
              <a:ext cx="1580444" cy="170588"/>
            </a:xfrm>
            <a:custGeom>
              <a:avLst/>
              <a:gdLst/>
              <a:ahLst/>
              <a:cxnLst/>
              <a:rect l="l" t="t" r="r" b="b"/>
              <a:pathLst>
                <a:path w="1580444" h="170588">
                  <a:moveTo>
                    <a:pt x="790222" y="170588"/>
                  </a:moveTo>
                  <a:lnTo>
                    <a:pt x="1580444" y="0"/>
                  </a:lnTo>
                  <a:lnTo>
                    <a:pt x="0" y="0"/>
                  </a:lnTo>
                  <a:lnTo>
                    <a:pt x="790222" y="170588"/>
                  </a:lnTo>
                  <a:close/>
                </a:path>
              </a:pathLst>
            </a:custGeom>
            <a:solidFill>
              <a:srgbClr val="607F96"/>
            </a:solidFill>
          </p:spPr>
        </p:sp>
        <p:sp>
          <p:nvSpPr>
            <p:cNvPr id="10" name="TextBox 10"/>
            <p:cNvSpPr txBox="1"/>
            <p:nvPr/>
          </p:nvSpPr>
          <p:spPr>
            <a:xfrm>
              <a:off x="246944" y="-16390"/>
              <a:ext cx="1086556" cy="107776"/>
            </a:xfrm>
            <a:prstGeom prst="rect">
              <a:avLst/>
            </a:prstGeom>
          </p:spPr>
          <p:txBody>
            <a:bodyPr lIns="50800" tIns="50800" rIns="50800" bIns="50800" rtlCol="0" anchor="ctr"/>
            <a:lstStyle/>
            <a:p>
              <a:pPr algn="ctr">
                <a:lnSpc>
                  <a:spcPts val="2520"/>
                </a:lnSpc>
              </a:pPr>
              <a:endParaRPr/>
            </a:p>
          </p:txBody>
        </p:sp>
      </p:grpSp>
      <p:sp>
        <p:nvSpPr>
          <p:cNvPr id="11" name="TextBox 11"/>
          <p:cNvSpPr txBox="1"/>
          <p:nvPr/>
        </p:nvSpPr>
        <p:spPr>
          <a:xfrm>
            <a:off x="11871116" y="2927626"/>
            <a:ext cx="4386358" cy="511679"/>
          </a:xfrm>
          <a:prstGeom prst="rect">
            <a:avLst/>
          </a:prstGeom>
        </p:spPr>
        <p:txBody>
          <a:bodyPr lIns="0" tIns="0" rIns="0" bIns="0" rtlCol="0" anchor="t">
            <a:spAutoFit/>
          </a:bodyPr>
          <a:lstStyle/>
          <a:p>
            <a:pPr algn="ctr">
              <a:lnSpc>
                <a:spcPts val="4200"/>
              </a:lnSpc>
            </a:pPr>
            <a:r>
              <a:rPr lang="en-US" sz="3000" b="1" dirty="0">
                <a:solidFill>
                  <a:srgbClr val="93CAFF"/>
                </a:solidFill>
                <a:latin typeface="Poppins Medium"/>
                <a:ea typeface="Poppins Medium"/>
                <a:cs typeface="Poppins Medium"/>
                <a:sym typeface="Poppins Medium"/>
              </a:rPr>
              <a:t>Executive Director:</a:t>
            </a:r>
          </a:p>
        </p:txBody>
      </p:sp>
      <p:sp>
        <p:nvSpPr>
          <p:cNvPr id="12" name="TextBox 12"/>
          <p:cNvSpPr txBox="1"/>
          <p:nvPr/>
        </p:nvSpPr>
        <p:spPr>
          <a:xfrm>
            <a:off x="1028700" y="4469304"/>
            <a:ext cx="10308479" cy="297180"/>
          </a:xfrm>
          <a:prstGeom prst="rect">
            <a:avLst/>
          </a:prstGeom>
        </p:spPr>
        <p:txBody>
          <a:bodyPr lIns="0" tIns="0" rIns="0" bIns="0" rtlCol="0" anchor="t">
            <a:spAutoFit/>
          </a:bodyPr>
          <a:lstStyle/>
          <a:p>
            <a:pPr algn="l">
              <a:lnSpc>
                <a:spcPts val="2520"/>
              </a:lnSpc>
            </a:pPr>
            <a:r>
              <a:rPr lang="en-US" sz="1800">
                <a:solidFill>
                  <a:srgbClr val="FFFFFF"/>
                </a:solidFill>
                <a:latin typeface="Open Sans"/>
                <a:ea typeface="Open Sans"/>
                <a:cs typeface="Open Sans"/>
                <a:sym typeface="Open Sans"/>
              </a:rPr>
              <a:t>We are professionals providing today’s digital marketing and advertising services.</a:t>
            </a:r>
          </a:p>
        </p:txBody>
      </p:sp>
      <p:grpSp>
        <p:nvGrpSpPr>
          <p:cNvPr id="13" name="Group 13"/>
          <p:cNvGrpSpPr/>
          <p:nvPr/>
        </p:nvGrpSpPr>
        <p:grpSpPr>
          <a:xfrm>
            <a:off x="323850" y="8800601"/>
            <a:ext cx="3744011" cy="465713"/>
            <a:chOff x="0" y="0"/>
            <a:chExt cx="1155255" cy="122657"/>
          </a:xfrm>
        </p:grpSpPr>
        <p:sp>
          <p:nvSpPr>
            <p:cNvPr id="14" name="Freeform 14"/>
            <p:cNvSpPr/>
            <p:nvPr/>
          </p:nvSpPr>
          <p:spPr>
            <a:xfrm>
              <a:off x="0" y="0"/>
              <a:ext cx="1155255" cy="122657"/>
            </a:xfrm>
            <a:custGeom>
              <a:avLst/>
              <a:gdLst/>
              <a:ahLst/>
              <a:cxnLst/>
              <a:rect l="l" t="t" r="r" b="b"/>
              <a:pathLst>
                <a:path w="1155255" h="122657">
                  <a:moveTo>
                    <a:pt x="0" y="0"/>
                  </a:moveTo>
                  <a:lnTo>
                    <a:pt x="1155255" y="0"/>
                  </a:lnTo>
                  <a:lnTo>
                    <a:pt x="1155255" y="122657"/>
                  </a:lnTo>
                  <a:lnTo>
                    <a:pt x="0" y="122657"/>
                  </a:lnTo>
                  <a:close/>
                </a:path>
              </a:pathLst>
            </a:custGeom>
            <a:solidFill>
              <a:srgbClr val="607F96"/>
            </a:solidFill>
          </p:spPr>
        </p:sp>
        <p:sp>
          <p:nvSpPr>
            <p:cNvPr id="15" name="TextBox 15"/>
            <p:cNvSpPr txBox="1"/>
            <p:nvPr/>
          </p:nvSpPr>
          <p:spPr>
            <a:xfrm>
              <a:off x="0" y="-28575"/>
              <a:ext cx="1155255" cy="151232"/>
            </a:xfrm>
            <a:prstGeom prst="rect">
              <a:avLst/>
            </a:prstGeom>
          </p:spPr>
          <p:txBody>
            <a:bodyPr lIns="50800" tIns="50800" rIns="50800" bIns="50800" rtlCol="0" anchor="ctr"/>
            <a:lstStyle/>
            <a:p>
              <a:pPr algn="ctr">
                <a:lnSpc>
                  <a:spcPts val="2520"/>
                </a:lnSpc>
              </a:pPr>
              <a:endParaRPr/>
            </a:p>
          </p:txBody>
        </p:sp>
      </p:grpSp>
      <p:grpSp>
        <p:nvGrpSpPr>
          <p:cNvPr id="16" name="Group 16"/>
          <p:cNvGrpSpPr>
            <a:grpSpLocks noChangeAspect="1"/>
          </p:cNvGrpSpPr>
          <p:nvPr/>
        </p:nvGrpSpPr>
        <p:grpSpPr>
          <a:xfrm>
            <a:off x="469328" y="4947105"/>
            <a:ext cx="2790651" cy="2790651"/>
            <a:chOff x="0" y="0"/>
            <a:chExt cx="2787650" cy="2787650"/>
          </a:xfrm>
        </p:grpSpPr>
        <p:sp>
          <p:nvSpPr>
            <p:cNvPr id="17" name="Freeform 1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607F96">
                <a:alpha val="49804"/>
              </a:srgbClr>
            </a:solidFill>
          </p:spPr>
        </p:sp>
      </p:grpSp>
      <p:sp>
        <p:nvSpPr>
          <p:cNvPr id="20" name="TextBox 20"/>
          <p:cNvSpPr txBox="1"/>
          <p:nvPr/>
        </p:nvSpPr>
        <p:spPr>
          <a:xfrm>
            <a:off x="180771" y="8059123"/>
            <a:ext cx="4386358" cy="490134"/>
          </a:xfrm>
          <a:prstGeom prst="rect">
            <a:avLst/>
          </a:prstGeom>
        </p:spPr>
        <p:txBody>
          <a:bodyPr lIns="0" tIns="0" rIns="0" bIns="0" rtlCol="0" anchor="t">
            <a:spAutoFit/>
          </a:bodyPr>
          <a:lstStyle/>
          <a:p>
            <a:pPr algn="ctr">
              <a:lnSpc>
                <a:spcPts val="4200"/>
              </a:lnSpc>
            </a:pPr>
            <a:r>
              <a:rPr lang="en-US" sz="2400" b="1" dirty="0">
                <a:solidFill>
                  <a:srgbClr val="93CAFF"/>
                </a:solidFill>
                <a:latin typeface="Poppins Medium"/>
                <a:ea typeface="Poppins Medium"/>
                <a:cs typeface="Poppins Medium"/>
                <a:sym typeface="Poppins Medium"/>
              </a:rPr>
              <a:t>Technical Director</a:t>
            </a:r>
          </a:p>
        </p:txBody>
      </p:sp>
      <p:sp>
        <p:nvSpPr>
          <p:cNvPr id="21" name="TextBox 21"/>
          <p:cNvSpPr txBox="1"/>
          <p:nvPr/>
        </p:nvSpPr>
        <p:spPr>
          <a:xfrm>
            <a:off x="228800" y="8835589"/>
            <a:ext cx="3839061" cy="335541"/>
          </a:xfrm>
          <a:prstGeom prst="rect">
            <a:avLst/>
          </a:prstGeom>
        </p:spPr>
        <p:txBody>
          <a:bodyPr lIns="0" tIns="0" rIns="0" bIns="0" rtlCol="0" anchor="t">
            <a:spAutoFit/>
          </a:bodyPr>
          <a:lstStyle/>
          <a:p>
            <a:pPr algn="ctr">
              <a:lnSpc>
                <a:spcPts val="2800"/>
              </a:lnSpc>
            </a:pPr>
            <a:r>
              <a:rPr lang="en-US" sz="2000" dirty="0">
                <a:solidFill>
                  <a:srgbClr val="FFFFFF"/>
                </a:solidFill>
                <a:latin typeface="Open Sans"/>
                <a:ea typeface="Open Sans"/>
                <a:cs typeface="Open Sans"/>
                <a:sym typeface="Open Sans"/>
              </a:rPr>
              <a:t>Engineer Ahmed Abdullah</a:t>
            </a:r>
          </a:p>
        </p:txBody>
      </p:sp>
      <p:grpSp>
        <p:nvGrpSpPr>
          <p:cNvPr id="22" name="Group 22"/>
          <p:cNvGrpSpPr/>
          <p:nvPr/>
        </p:nvGrpSpPr>
        <p:grpSpPr>
          <a:xfrm>
            <a:off x="5675920" y="9068445"/>
            <a:ext cx="3605323" cy="465713"/>
            <a:chOff x="0" y="0"/>
            <a:chExt cx="1155255" cy="122657"/>
          </a:xfrm>
        </p:grpSpPr>
        <p:sp>
          <p:nvSpPr>
            <p:cNvPr id="23" name="Freeform 23"/>
            <p:cNvSpPr/>
            <p:nvPr/>
          </p:nvSpPr>
          <p:spPr>
            <a:xfrm>
              <a:off x="0" y="0"/>
              <a:ext cx="1155255" cy="122657"/>
            </a:xfrm>
            <a:custGeom>
              <a:avLst/>
              <a:gdLst/>
              <a:ahLst/>
              <a:cxnLst/>
              <a:rect l="l" t="t" r="r" b="b"/>
              <a:pathLst>
                <a:path w="1155255" h="122657">
                  <a:moveTo>
                    <a:pt x="0" y="0"/>
                  </a:moveTo>
                  <a:lnTo>
                    <a:pt x="1155255" y="0"/>
                  </a:lnTo>
                  <a:lnTo>
                    <a:pt x="1155255" y="122657"/>
                  </a:lnTo>
                  <a:lnTo>
                    <a:pt x="0" y="122657"/>
                  </a:lnTo>
                  <a:close/>
                </a:path>
              </a:pathLst>
            </a:custGeom>
            <a:solidFill>
              <a:srgbClr val="607F96"/>
            </a:solidFill>
          </p:spPr>
        </p:sp>
        <p:sp>
          <p:nvSpPr>
            <p:cNvPr id="24" name="TextBox 24"/>
            <p:cNvSpPr txBox="1"/>
            <p:nvPr/>
          </p:nvSpPr>
          <p:spPr>
            <a:xfrm>
              <a:off x="0" y="-28575"/>
              <a:ext cx="1155255" cy="151232"/>
            </a:xfrm>
            <a:prstGeom prst="rect">
              <a:avLst/>
            </a:prstGeom>
          </p:spPr>
          <p:txBody>
            <a:bodyPr lIns="50800" tIns="50800" rIns="50800" bIns="50800" rtlCol="0" anchor="ctr"/>
            <a:lstStyle/>
            <a:p>
              <a:pPr algn="ctr">
                <a:lnSpc>
                  <a:spcPts val="2520"/>
                </a:lnSpc>
              </a:pPr>
              <a:endParaRPr/>
            </a:p>
          </p:txBody>
        </p:sp>
      </p:grpSp>
      <p:grpSp>
        <p:nvGrpSpPr>
          <p:cNvPr id="25" name="Group 25"/>
          <p:cNvGrpSpPr>
            <a:grpSpLocks noChangeAspect="1"/>
          </p:cNvGrpSpPr>
          <p:nvPr/>
        </p:nvGrpSpPr>
        <p:grpSpPr>
          <a:xfrm>
            <a:off x="5107512" y="4874980"/>
            <a:ext cx="2790651" cy="2790651"/>
            <a:chOff x="0" y="0"/>
            <a:chExt cx="2787650" cy="2787650"/>
          </a:xfrm>
        </p:grpSpPr>
        <p:sp>
          <p:nvSpPr>
            <p:cNvPr id="26" name="Freeform 2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607F96">
                <a:alpha val="49804"/>
              </a:srgbClr>
            </a:solidFill>
          </p:spPr>
        </p:sp>
      </p:grpSp>
      <p:sp>
        <p:nvSpPr>
          <p:cNvPr id="29" name="TextBox 29"/>
          <p:cNvSpPr txBox="1"/>
          <p:nvPr/>
        </p:nvSpPr>
        <p:spPr>
          <a:xfrm>
            <a:off x="4989643" y="7633683"/>
            <a:ext cx="4386358" cy="1028743"/>
          </a:xfrm>
          <a:prstGeom prst="rect">
            <a:avLst/>
          </a:prstGeom>
        </p:spPr>
        <p:txBody>
          <a:bodyPr lIns="0" tIns="0" rIns="0" bIns="0" rtlCol="0" anchor="t">
            <a:spAutoFit/>
          </a:bodyPr>
          <a:lstStyle/>
          <a:p>
            <a:pPr algn="ctr">
              <a:lnSpc>
                <a:spcPts val="4200"/>
              </a:lnSpc>
            </a:pPr>
            <a:r>
              <a:rPr lang="en-US" sz="2400" b="1" dirty="0">
                <a:solidFill>
                  <a:srgbClr val="93CAFF"/>
                </a:solidFill>
                <a:latin typeface="Poppins Medium"/>
                <a:ea typeface="Poppins Medium"/>
                <a:cs typeface="Poppins Medium"/>
                <a:sym typeface="Poppins Medium"/>
              </a:rPr>
              <a:t>Director of Administrative and Financial Management:</a:t>
            </a:r>
          </a:p>
        </p:txBody>
      </p:sp>
      <p:sp>
        <p:nvSpPr>
          <p:cNvPr id="30" name="TextBox 30"/>
          <p:cNvSpPr txBox="1"/>
          <p:nvPr/>
        </p:nvSpPr>
        <p:spPr>
          <a:xfrm>
            <a:off x="5803915" y="9042545"/>
            <a:ext cx="3839061" cy="335541"/>
          </a:xfrm>
          <a:prstGeom prst="rect">
            <a:avLst/>
          </a:prstGeom>
        </p:spPr>
        <p:txBody>
          <a:bodyPr lIns="0" tIns="0" rIns="0" bIns="0" rtlCol="0" anchor="t">
            <a:spAutoFit/>
          </a:bodyPr>
          <a:lstStyle/>
          <a:p>
            <a:pPr algn="ctr">
              <a:lnSpc>
                <a:spcPts val="2800"/>
              </a:lnSpc>
            </a:pPr>
            <a:r>
              <a:rPr lang="en-US" sz="2000" dirty="0">
                <a:solidFill>
                  <a:srgbClr val="FFFFFF"/>
                </a:solidFill>
                <a:latin typeface="Open Sans"/>
                <a:ea typeface="Open Sans"/>
                <a:cs typeface="Open Sans"/>
                <a:sym typeface="Open Sans"/>
              </a:rPr>
              <a:t>Hussein Khalifa Hussein</a:t>
            </a:r>
          </a:p>
        </p:txBody>
      </p:sp>
      <p:grpSp>
        <p:nvGrpSpPr>
          <p:cNvPr id="31" name="Group 31"/>
          <p:cNvGrpSpPr/>
          <p:nvPr/>
        </p:nvGrpSpPr>
        <p:grpSpPr>
          <a:xfrm>
            <a:off x="10889303" y="8835589"/>
            <a:ext cx="3131497" cy="465713"/>
            <a:chOff x="0" y="0"/>
            <a:chExt cx="1155255" cy="122657"/>
          </a:xfrm>
        </p:grpSpPr>
        <p:sp>
          <p:nvSpPr>
            <p:cNvPr id="32" name="Freeform 32"/>
            <p:cNvSpPr/>
            <p:nvPr/>
          </p:nvSpPr>
          <p:spPr>
            <a:xfrm>
              <a:off x="0" y="0"/>
              <a:ext cx="1155255" cy="122657"/>
            </a:xfrm>
            <a:custGeom>
              <a:avLst/>
              <a:gdLst/>
              <a:ahLst/>
              <a:cxnLst/>
              <a:rect l="l" t="t" r="r" b="b"/>
              <a:pathLst>
                <a:path w="1155255" h="122657">
                  <a:moveTo>
                    <a:pt x="0" y="0"/>
                  </a:moveTo>
                  <a:lnTo>
                    <a:pt x="1155255" y="0"/>
                  </a:lnTo>
                  <a:lnTo>
                    <a:pt x="1155255" y="122657"/>
                  </a:lnTo>
                  <a:lnTo>
                    <a:pt x="0" y="122657"/>
                  </a:lnTo>
                  <a:close/>
                </a:path>
              </a:pathLst>
            </a:custGeom>
            <a:solidFill>
              <a:srgbClr val="607F96"/>
            </a:solidFill>
          </p:spPr>
        </p:sp>
        <p:sp>
          <p:nvSpPr>
            <p:cNvPr id="33" name="TextBox 33"/>
            <p:cNvSpPr txBox="1"/>
            <p:nvPr/>
          </p:nvSpPr>
          <p:spPr>
            <a:xfrm>
              <a:off x="0" y="-28575"/>
              <a:ext cx="1155255" cy="151232"/>
            </a:xfrm>
            <a:prstGeom prst="rect">
              <a:avLst/>
            </a:prstGeom>
          </p:spPr>
          <p:txBody>
            <a:bodyPr lIns="50800" tIns="50800" rIns="50800" bIns="50800" rtlCol="0" anchor="ctr"/>
            <a:lstStyle/>
            <a:p>
              <a:pPr algn="ctr">
                <a:lnSpc>
                  <a:spcPts val="2520"/>
                </a:lnSpc>
              </a:pPr>
              <a:endParaRPr/>
            </a:p>
          </p:txBody>
        </p:sp>
      </p:grpSp>
      <p:grpSp>
        <p:nvGrpSpPr>
          <p:cNvPr id="34" name="Group 34"/>
          <p:cNvGrpSpPr>
            <a:grpSpLocks noChangeAspect="1"/>
          </p:cNvGrpSpPr>
          <p:nvPr/>
        </p:nvGrpSpPr>
        <p:grpSpPr>
          <a:xfrm>
            <a:off x="10082291" y="4240583"/>
            <a:ext cx="2790651" cy="2790651"/>
            <a:chOff x="0" y="0"/>
            <a:chExt cx="2787650" cy="2787650"/>
          </a:xfrm>
        </p:grpSpPr>
        <p:sp>
          <p:nvSpPr>
            <p:cNvPr id="35" name="Freeform 3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607F96">
                <a:alpha val="49804"/>
              </a:srgbClr>
            </a:solidFill>
          </p:spPr>
        </p:sp>
      </p:grpSp>
      <p:sp>
        <p:nvSpPr>
          <p:cNvPr id="38" name="TextBox 38"/>
          <p:cNvSpPr txBox="1"/>
          <p:nvPr/>
        </p:nvSpPr>
        <p:spPr>
          <a:xfrm>
            <a:off x="9562013" y="7260156"/>
            <a:ext cx="4684747" cy="1050288"/>
          </a:xfrm>
          <a:prstGeom prst="rect">
            <a:avLst/>
          </a:prstGeom>
        </p:spPr>
        <p:txBody>
          <a:bodyPr wrap="square" lIns="0" tIns="0" rIns="0" bIns="0" rtlCol="0" anchor="t">
            <a:spAutoFit/>
          </a:bodyPr>
          <a:lstStyle/>
          <a:p>
            <a:pPr algn="ctr">
              <a:lnSpc>
                <a:spcPts val="4200"/>
              </a:lnSpc>
            </a:pPr>
            <a:r>
              <a:rPr lang="en-US" sz="2400" b="1" dirty="0">
                <a:solidFill>
                  <a:srgbClr val="93CAFF"/>
                </a:solidFill>
                <a:latin typeface="Poppins Medium"/>
                <a:ea typeface="Poppins Medium"/>
                <a:cs typeface="Poppins Medium"/>
                <a:sym typeface="Poppins Medium"/>
              </a:rPr>
              <a:t>Engineering Design and Supervision Department</a:t>
            </a:r>
          </a:p>
        </p:txBody>
      </p:sp>
      <p:grpSp>
        <p:nvGrpSpPr>
          <p:cNvPr id="41" name="Group 41"/>
          <p:cNvGrpSpPr>
            <a:grpSpLocks noChangeAspect="1"/>
          </p:cNvGrpSpPr>
          <p:nvPr/>
        </p:nvGrpSpPr>
        <p:grpSpPr>
          <a:xfrm>
            <a:off x="12549963" y="256172"/>
            <a:ext cx="2790651" cy="2790651"/>
            <a:chOff x="0" y="0"/>
            <a:chExt cx="2787650" cy="2787650"/>
          </a:xfrm>
        </p:grpSpPr>
        <p:sp>
          <p:nvSpPr>
            <p:cNvPr id="42" name="Freeform 4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607F96">
                <a:alpha val="49804"/>
              </a:srgbClr>
            </a:solidFill>
          </p:spPr>
        </p:sp>
      </p:grpSp>
      <p:sp>
        <p:nvSpPr>
          <p:cNvPr id="45" name="TextBox 45"/>
          <p:cNvSpPr txBox="1"/>
          <p:nvPr/>
        </p:nvSpPr>
        <p:spPr>
          <a:xfrm>
            <a:off x="1028700" y="2191633"/>
            <a:ext cx="6282690" cy="1619250"/>
          </a:xfrm>
          <a:prstGeom prst="rect">
            <a:avLst/>
          </a:prstGeom>
        </p:spPr>
        <p:txBody>
          <a:bodyPr lIns="0" tIns="0" rIns="0" bIns="0" rtlCol="0" anchor="t">
            <a:spAutoFit/>
          </a:bodyPr>
          <a:lstStyle/>
          <a:p>
            <a:pPr algn="l">
              <a:lnSpc>
                <a:spcPts val="12599"/>
              </a:lnSpc>
            </a:pPr>
            <a:r>
              <a:rPr lang="en-US" sz="9000" b="1">
                <a:solidFill>
                  <a:srgbClr val="FFFFFF"/>
                </a:solidFill>
                <a:latin typeface="Poppins Medium"/>
                <a:ea typeface="Poppins Medium"/>
                <a:cs typeface="Poppins Medium"/>
                <a:sym typeface="Poppins Medium"/>
              </a:rPr>
              <a:t>TEAM</a:t>
            </a:r>
          </a:p>
        </p:txBody>
      </p:sp>
      <p:sp>
        <p:nvSpPr>
          <p:cNvPr id="46" name="TextBox 46"/>
          <p:cNvSpPr txBox="1"/>
          <p:nvPr/>
        </p:nvSpPr>
        <p:spPr>
          <a:xfrm>
            <a:off x="1028700" y="781050"/>
            <a:ext cx="6282690" cy="1619250"/>
          </a:xfrm>
          <a:prstGeom prst="rect">
            <a:avLst/>
          </a:prstGeom>
        </p:spPr>
        <p:txBody>
          <a:bodyPr lIns="0" tIns="0" rIns="0" bIns="0" rtlCol="0" anchor="t">
            <a:spAutoFit/>
          </a:bodyPr>
          <a:lstStyle/>
          <a:p>
            <a:pPr algn="l">
              <a:lnSpc>
                <a:spcPts val="12599"/>
              </a:lnSpc>
            </a:pPr>
            <a:r>
              <a:rPr lang="en-US" sz="9000" b="1" dirty="0">
                <a:solidFill>
                  <a:srgbClr val="93CAFF"/>
                </a:solidFill>
                <a:latin typeface="Poppins Medium"/>
                <a:ea typeface="Poppins Medium"/>
                <a:cs typeface="Poppins Medium"/>
                <a:sym typeface="Poppins Medium"/>
              </a:rPr>
              <a:t>MEET OUR</a:t>
            </a:r>
          </a:p>
        </p:txBody>
      </p:sp>
      <p:sp>
        <p:nvSpPr>
          <p:cNvPr id="48" name="مربع نص 47">
            <a:extLst>
              <a:ext uri="{FF2B5EF4-FFF2-40B4-BE49-F238E27FC236}">
                <a16:creationId xmlns:a16="http://schemas.microsoft.com/office/drawing/2014/main" id="{22DA0F3B-F9C6-5953-EB25-EA63D917D1E4}"/>
              </a:ext>
            </a:extLst>
          </p:cNvPr>
          <p:cNvSpPr txBox="1"/>
          <p:nvPr/>
        </p:nvSpPr>
        <p:spPr>
          <a:xfrm>
            <a:off x="12468042" y="3730569"/>
            <a:ext cx="9244012" cy="369332"/>
          </a:xfrm>
          <a:prstGeom prst="rect">
            <a:avLst/>
          </a:prstGeom>
          <a:noFill/>
        </p:spPr>
        <p:txBody>
          <a:bodyPr wrap="square">
            <a:spAutoFit/>
          </a:bodyPr>
          <a:lstStyle/>
          <a:p>
            <a:r>
              <a:rPr lang="en-US" dirty="0"/>
              <a:t>Engineer Tariq Mustafa Abdullah</a:t>
            </a:r>
            <a:endParaRPr lang="ar-LY" dirty="0"/>
          </a:p>
        </p:txBody>
      </p:sp>
      <p:pic>
        <p:nvPicPr>
          <p:cNvPr id="49" name="صورة 48">
            <a:extLst>
              <a:ext uri="{FF2B5EF4-FFF2-40B4-BE49-F238E27FC236}">
                <a16:creationId xmlns:a16="http://schemas.microsoft.com/office/drawing/2014/main" id="{3954D1F3-0992-A987-C198-154C905EE752}"/>
              </a:ext>
            </a:extLst>
          </p:cNvPr>
          <p:cNvPicPr>
            <a:picLocks noChangeAspect="1"/>
          </p:cNvPicPr>
          <p:nvPr/>
        </p:nvPicPr>
        <p:blipFill>
          <a:blip r:embed="rId2"/>
          <a:stretch>
            <a:fillRect/>
          </a:stretch>
        </p:blipFill>
        <p:spPr>
          <a:xfrm>
            <a:off x="14159544" y="4413699"/>
            <a:ext cx="2792210" cy="2792210"/>
          </a:xfrm>
          <a:prstGeom prst="rect">
            <a:avLst/>
          </a:prstGeom>
        </p:spPr>
      </p:pic>
      <p:sp>
        <p:nvSpPr>
          <p:cNvPr id="51" name="مربع نص 50">
            <a:extLst>
              <a:ext uri="{FF2B5EF4-FFF2-40B4-BE49-F238E27FC236}">
                <a16:creationId xmlns:a16="http://schemas.microsoft.com/office/drawing/2014/main" id="{5D761553-633E-F7B2-DC54-45DD2E29D76E}"/>
              </a:ext>
            </a:extLst>
          </p:cNvPr>
          <p:cNvSpPr txBox="1"/>
          <p:nvPr/>
        </p:nvSpPr>
        <p:spPr>
          <a:xfrm>
            <a:off x="14618784" y="7250797"/>
            <a:ext cx="3168711" cy="1200329"/>
          </a:xfrm>
          <a:prstGeom prst="rect">
            <a:avLst/>
          </a:prstGeom>
          <a:noFill/>
        </p:spPr>
        <p:txBody>
          <a:bodyPr wrap="square">
            <a:spAutoFit/>
          </a:bodyPr>
          <a:lstStyle/>
          <a:p>
            <a:r>
              <a:rPr lang="en-US" sz="2400" b="1" dirty="0">
                <a:solidFill>
                  <a:srgbClr val="93CAFF"/>
                </a:solidFill>
                <a:latin typeface="Poppins Medium"/>
                <a:cs typeface="Poppins Medium"/>
              </a:rPr>
              <a:t>Engineering Design and Supervision Department</a:t>
            </a:r>
            <a:endParaRPr lang="ar-LY" sz="2400" b="1" dirty="0">
              <a:solidFill>
                <a:srgbClr val="93CAFF"/>
              </a:solidFill>
              <a:latin typeface="Poppins Medium"/>
            </a:endParaRPr>
          </a:p>
        </p:txBody>
      </p:sp>
      <p:sp>
        <p:nvSpPr>
          <p:cNvPr id="53" name="مربع نص 52">
            <a:extLst>
              <a:ext uri="{FF2B5EF4-FFF2-40B4-BE49-F238E27FC236}">
                <a16:creationId xmlns:a16="http://schemas.microsoft.com/office/drawing/2014/main" id="{ADA5BE4E-834A-3D95-7BB5-FD6179A441F7}"/>
              </a:ext>
            </a:extLst>
          </p:cNvPr>
          <p:cNvSpPr txBox="1"/>
          <p:nvPr/>
        </p:nvSpPr>
        <p:spPr>
          <a:xfrm>
            <a:off x="10903589" y="8800601"/>
            <a:ext cx="3117211" cy="369332"/>
          </a:xfrm>
          <a:prstGeom prst="rect">
            <a:avLst/>
          </a:prstGeom>
          <a:noFill/>
        </p:spPr>
        <p:txBody>
          <a:bodyPr wrap="square">
            <a:spAutoFit/>
          </a:bodyPr>
          <a:lstStyle/>
          <a:p>
            <a:r>
              <a:rPr lang="en-US" dirty="0"/>
              <a:t>Engineer </a:t>
            </a:r>
            <a:r>
              <a:rPr lang="en-US" dirty="0" err="1"/>
              <a:t>Hakima</a:t>
            </a:r>
            <a:r>
              <a:rPr lang="en-US" dirty="0"/>
              <a:t> Khalifa</a:t>
            </a:r>
            <a:endParaRPr lang="ar-LY" dirty="0"/>
          </a:p>
        </p:txBody>
      </p:sp>
      <p:pic>
        <p:nvPicPr>
          <p:cNvPr id="54" name="صورة 53">
            <a:extLst>
              <a:ext uri="{FF2B5EF4-FFF2-40B4-BE49-F238E27FC236}">
                <a16:creationId xmlns:a16="http://schemas.microsoft.com/office/drawing/2014/main" id="{096CC0B1-5D1A-4FB2-0243-ECBA5418523D}"/>
              </a:ext>
            </a:extLst>
          </p:cNvPr>
          <p:cNvPicPr>
            <a:picLocks noChangeAspect="1"/>
          </p:cNvPicPr>
          <p:nvPr/>
        </p:nvPicPr>
        <p:blipFill>
          <a:blip r:embed="rId3"/>
          <a:stretch>
            <a:fillRect/>
          </a:stretch>
        </p:blipFill>
        <p:spPr>
          <a:xfrm>
            <a:off x="14618784" y="8596859"/>
            <a:ext cx="3133616" cy="573074"/>
          </a:xfrm>
          <a:prstGeom prst="rect">
            <a:avLst/>
          </a:prstGeom>
        </p:spPr>
      </p:pic>
      <p:sp>
        <p:nvSpPr>
          <p:cNvPr id="56" name="مربع نص 55">
            <a:extLst>
              <a:ext uri="{FF2B5EF4-FFF2-40B4-BE49-F238E27FC236}">
                <a16:creationId xmlns:a16="http://schemas.microsoft.com/office/drawing/2014/main" id="{87AFBE2D-5BE9-D4FD-8C11-563AACE4AD5A}"/>
              </a:ext>
            </a:extLst>
          </p:cNvPr>
          <p:cNvSpPr txBox="1"/>
          <p:nvPr/>
        </p:nvSpPr>
        <p:spPr>
          <a:xfrm>
            <a:off x="14618784" y="8775283"/>
            <a:ext cx="10958512" cy="369332"/>
          </a:xfrm>
          <a:prstGeom prst="rect">
            <a:avLst/>
          </a:prstGeom>
          <a:noFill/>
        </p:spPr>
        <p:txBody>
          <a:bodyPr wrap="square">
            <a:spAutoFit/>
          </a:bodyPr>
          <a:lstStyle/>
          <a:p>
            <a:r>
              <a:rPr lang="en-US" dirty="0"/>
              <a:t>Engineer </a:t>
            </a:r>
            <a:r>
              <a:rPr lang="en-US" dirty="0" err="1"/>
              <a:t>Khawla</a:t>
            </a:r>
            <a:r>
              <a:rPr lang="en-US" dirty="0"/>
              <a:t> </a:t>
            </a:r>
            <a:r>
              <a:rPr lang="en-US" dirty="0" err="1"/>
              <a:t>Imraj</a:t>
            </a:r>
            <a:endParaRPr lang="ar-LY"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669</TotalTime>
  <Words>753</Words>
  <Application>Microsoft Office PowerPoint</Application>
  <PresentationFormat>مخصص</PresentationFormat>
  <Paragraphs>93</Paragraphs>
  <Slides>11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11</vt:i4>
      </vt:variant>
    </vt:vector>
  </HeadingPairs>
  <TitlesOfParts>
    <vt:vector size="18" baseType="lpstr">
      <vt:lpstr>Poppins Semi-Bold</vt:lpstr>
      <vt:lpstr>Arial</vt:lpstr>
      <vt:lpstr>Rockwell</vt:lpstr>
      <vt:lpstr>Open Sans</vt:lpstr>
      <vt:lpstr>Bookman Old Style</vt:lpstr>
      <vt:lpstr>Poppins Medium</vt:lpstr>
      <vt:lpstr>Damask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Company Profile Presentation</dc:title>
  <dc:creator>USER</dc:creator>
  <cp:lastModifiedBy>hakma</cp:lastModifiedBy>
  <cp:revision>10</cp:revision>
  <dcterms:created xsi:type="dcterms:W3CDTF">2006-08-16T00:00:00Z</dcterms:created>
  <dcterms:modified xsi:type="dcterms:W3CDTF">2025-10-23T20:38:37Z</dcterms:modified>
  <dc:identifier>DAG2JhIp-00</dc:identifier>
</cp:coreProperties>
</file>